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B91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19320" y="1604070"/>
            <a:ext cx="6305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500"/>
              </a:lnSpc>
              <a:spcAft>
                <a:spcPts val="1200"/>
              </a:spcAft>
              <a:buNone/>
            </a:pPr>
            <a:r>
              <a:rPr lang="en-US" sz="4500" b="1" dirty="0">
                <a:solidFill>
                  <a:srgbClr val="1D1D1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🍋 The Lemonade Stand Stock Market 📈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1419320" y="2899470"/>
            <a:ext cx="6305360" cy="639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20"/>
              </a:lnSpc>
              <a:buNone/>
            </a:pPr>
            <a:r>
              <a:rPr lang="en-US" sz="18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You Need to Know About Stocks</a:t>
            </a:r>
            <a:endParaRPr lang="en-US" sz="1800" dirty="0"/>
          </a:p>
          <a:p>
            <a:pPr algn="ctr" indent="0" marL="0">
              <a:lnSpc>
                <a:spcPts val="2520"/>
              </a:lnSpc>
              <a:buNone/>
            </a:pPr>
            <a:r>
              <a:rPr lang="en-US" sz="18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Explained Through Lemonade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5537835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FF6B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🎮 Game: Can You Match Them?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134070"/>
            <a:ext cx="854964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buNone/>
            </a:pPr>
            <a:r>
              <a:rPr lang="en-US" sz="12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 the lemonade stand scenario to what really happened to these companies!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81000" y="1480691"/>
            <a:ext cx="420681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🍋 LEMONADE STAND SCENARIOS: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381000" y="1762571"/>
            <a:ext cx="4124325" cy="824508"/>
          </a:xfrm>
          <a:prstGeom prst="roundRect">
            <a:avLst>
              <a:gd name="adj" fmla="val 7394"/>
            </a:avLst>
          </a:prstGeom>
          <a:solidFill>
            <a:srgbClr val="FFF4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00050" y="1762571"/>
            <a:ext cx="0" cy="824508"/>
          </a:xfrm>
          <a:prstGeom prst="line">
            <a:avLst/>
          </a:prstGeom>
          <a:noFill/>
          <a:ln w="38100">
            <a:solidFill>
              <a:srgbClr val="FDB91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52450" y="1895921"/>
            <a:ext cx="389591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A:</a:t>
            </a:r>
            <a:endParaRPr lang="en-US" sz="975" dirty="0"/>
          </a:p>
        </p:txBody>
      </p:sp>
      <p:sp>
        <p:nvSpPr>
          <p:cNvPr id="8" name="Text 6"/>
          <p:cNvSpPr/>
          <p:nvPr/>
        </p:nvSpPr>
        <p:spPr>
          <a:xfrm>
            <a:off x="552450" y="2107257"/>
            <a:ext cx="3895916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30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stand gets so popular that people walk from three streets away. You open a second stand. Your stock value doubles!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381000" y="2682329"/>
            <a:ext cx="4124325" cy="824508"/>
          </a:xfrm>
          <a:prstGeom prst="roundRect">
            <a:avLst>
              <a:gd name="adj" fmla="val 7394"/>
            </a:avLst>
          </a:prstGeom>
          <a:solidFill>
            <a:srgbClr val="FFE6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00050" y="2682329"/>
            <a:ext cx="0" cy="824508"/>
          </a:xfrm>
          <a:prstGeom prst="line">
            <a:avLst/>
          </a:prstGeom>
          <a:noFill/>
          <a:ln w="38100">
            <a:solidFill>
              <a:srgbClr val="FF6B9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52450" y="2815679"/>
            <a:ext cx="389591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B: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552450" y="3027015"/>
            <a:ext cx="3895916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30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Someone opens a competing stand with fancier equipment and lower prices. Your customers go there instead. Stock drops 30%.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381000" y="3602087"/>
            <a:ext cx="4124325" cy="824508"/>
          </a:xfrm>
          <a:prstGeom prst="roundRect">
            <a:avLst>
              <a:gd name="adj" fmla="val 7394"/>
            </a:avLst>
          </a:prstGeom>
          <a:solidFill>
            <a:srgbClr val="E8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00050" y="3602087"/>
            <a:ext cx="0" cy="824508"/>
          </a:xfrm>
          <a:prstGeom prst="line">
            <a:avLst/>
          </a:prstGeom>
          <a:noFill/>
          <a:ln w="38100">
            <a:solidFill>
              <a:srgbClr val="16A08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2450" y="3735437"/>
            <a:ext cx="389591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C: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552450" y="3946773"/>
            <a:ext cx="3895916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30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invent strawberry-basil lemonade. It gets featured on local news. Everyone wants to invest. Stock triples!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4638675" y="1480691"/>
            <a:ext cx="420681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🏢 REAL COMPANIES: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638675" y="1762571"/>
            <a:ext cx="4124325" cy="689372"/>
          </a:xfrm>
          <a:prstGeom prst="roundRect">
            <a:avLst>
              <a:gd name="adj" fmla="val 8843"/>
            </a:avLst>
          </a:prstGeom>
          <a:solidFill>
            <a:srgbClr val="E8F5E9"/>
          </a:solidFill>
          <a:ln w="19050">
            <a:solidFill>
              <a:srgbClr val="4CAF5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791075" y="1914971"/>
            <a:ext cx="389591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Netflix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4791075" y="2126307"/>
            <a:ext cx="389591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30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 surged when streaming took off and they expanded globally</a:t>
            </a:r>
            <a:endParaRPr lang="en-US" sz="975" dirty="0"/>
          </a:p>
        </p:txBody>
      </p:sp>
      <p:sp>
        <p:nvSpPr>
          <p:cNvPr id="21" name="Text 19"/>
          <p:cNvSpPr/>
          <p:nvPr/>
        </p:nvSpPr>
        <p:spPr>
          <a:xfrm>
            <a:off x="4638675" y="2547193"/>
            <a:ext cx="4124325" cy="862608"/>
          </a:xfrm>
          <a:prstGeom prst="roundRect">
            <a:avLst>
              <a:gd name="adj" fmla="val 7067"/>
            </a:avLst>
          </a:prstGeom>
          <a:solidFill>
            <a:srgbClr val="FFE6E6"/>
          </a:solidFill>
          <a:ln w="19050">
            <a:solidFill>
              <a:srgbClr val="FF4444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791075" y="2699593"/>
            <a:ext cx="389591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F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Blockbuster</a:t>
            </a:r>
            <a:endParaRPr lang="en-US" sz="975" dirty="0"/>
          </a:p>
        </p:txBody>
      </p:sp>
      <p:sp>
        <p:nvSpPr>
          <p:cNvPr id="23" name="Text 21"/>
          <p:cNvSpPr/>
          <p:nvPr/>
        </p:nvSpPr>
        <p:spPr>
          <a:xfrm>
            <a:off x="4791075" y="2910929"/>
            <a:ext cx="3895916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30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 crashed when Netflix and Redbox offered more convenient alternatives</a:t>
            </a:r>
            <a:endParaRPr lang="en-US" sz="975" dirty="0"/>
          </a:p>
        </p:txBody>
      </p:sp>
      <p:sp>
        <p:nvSpPr>
          <p:cNvPr id="24" name="Text 22"/>
          <p:cNvSpPr/>
          <p:nvPr/>
        </p:nvSpPr>
        <p:spPr>
          <a:xfrm>
            <a:off x="4638675" y="3505051"/>
            <a:ext cx="4124325" cy="862608"/>
          </a:xfrm>
          <a:prstGeom prst="roundRect">
            <a:avLst>
              <a:gd name="adj" fmla="val 7067"/>
            </a:avLst>
          </a:prstGeom>
          <a:solidFill>
            <a:srgbClr val="FFF8E1"/>
          </a:solidFill>
          <a:ln w="19050">
            <a:solidFill>
              <a:srgbClr val="FFA00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4791075" y="3657451"/>
            <a:ext cx="389591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FFA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Chipotle</a:t>
            </a:r>
            <a:endParaRPr lang="en-US" sz="975" dirty="0"/>
          </a:p>
        </p:txBody>
      </p:sp>
      <p:sp>
        <p:nvSpPr>
          <p:cNvPr id="26" name="Text 24"/>
          <p:cNvSpPr/>
          <p:nvPr/>
        </p:nvSpPr>
        <p:spPr>
          <a:xfrm>
            <a:off x="4791075" y="3868787"/>
            <a:ext cx="3895916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30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 soared after improving quality and transparency following food safety issues</a:t>
            </a:r>
            <a:endParaRPr lang="en-US" sz="975" dirty="0"/>
          </a:p>
        </p:txBody>
      </p:sp>
      <p:sp>
        <p:nvSpPr>
          <p:cNvPr id="27" name="Text 25"/>
          <p:cNvSpPr/>
          <p:nvPr/>
        </p:nvSpPr>
        <p:spPr>
          <a:xfrm>
            <a:off x="297180" y="4559945"/>
            <a:ext cx="8549640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buNone/>
            </a:pPr>
            <a:r>
              <a:rPr lang="en-US" sz="975" i="1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Think about your answers before the next slide...</a:t>
            </a:r>
            <a:endParaRPr lang="en-US" sz="9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4478845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✅ Game Answers!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247180"/>
            <a:ext cx="4124325" cy="1274118"/>
          </a:xfrm>
          <a:prstGeom prst="roundRect">
            <a:avLst>
              <a:gd name="adj" fmla="val 4784"/>
            </a:avLst>
          </a:prstGeom>
          <a:solidFill>
            <a:srgbClr val="E8F5E9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4813" y="1247180"/>
            <a:ext cx="0" cy="1274118"/>
          </a:xfrm>
          <a:prstGeom prst="line">
            <a:avLst/>
          </a:prstGeom>
          <a:noFill/>
          <a:ln w="47625">
            <a:solidFill>
              <a:srgbClr val="4CAF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00075" y="1418630"/>
            <a:ext cx="3808476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750"/>
              </a:spcAft>
              <a:buNone/>
            </a:pPr>
            <a:r>
              <a:rPr lang="en-US" sz="12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A = Netflix (1)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00075" y="1727150"/>
            <a:ext cx="3808476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expanded successfully into new territory when they saw demand!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600075" y="2176611"/>
            <a:ext cx="380847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600"/>
              </a:spcBef>
              <a:buNone/>
            </a:pPr>
            <a:r>
              <a:rPr lang="en-US" sz="975" i="1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second lemonade stand = Netflix's global expansion</a:t>
            </a:r>
            <a:endParaRPr lang="en-US" sz="975" dirty="0"/>
          </a:p>
        </p:txBody>
      </p:sp>
      <p:sp>
        <p:nvSpPr>
          <p:cNvPr id="8" name="Text 6"/>
          <p:cNvSpPr/>
          <p:nvPr/>
        </p:nvSpPr>
        <p:spPr>
          <a:xfrm>
            <a:off x="4638675" y="1247180"/>
            <a:ext cx="4124325" cy="1274118"/>
          </a:xfrm>
          <a:prstGeom prst="roundRect">
            <a:avLst>
              <a:gd name="adj" fmla="val 4784"/>
            </a:avLst>
          </a:prstGeom>
          <a:solidFill>
            <a:srgbClr val="FFE6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662488" y="1247180"/>
            <a:ext cx="0" cy="1274118"/>
          </a:xfrm>
          <a:prstGeom prst="line">
            <a:avLst/>
          </a:prstGeom>
          <a:noFill/>
          <a:ln w="47625">
            <a:solidFill>
              <a:srgbClr val="FF44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57750" y="1418630"/>
            <a:ext cx="3808476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750"/>
              </a:spcAft>
              <a:buNone/>
            </a:pPr>
            <a:r>
              <a:rPr lang="en-US" sz="1200" b="1" dirty="0">
                <a:solidFill>
                  <a:srgbClr val="F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B = Blockbuster (2)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57750" y="1727150"/>
            <a:ext cx="3808476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lost customers to better competition offering more convenience!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857750" y="2176611"/>
            <a:ext cx="380847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600"/>
              </a:spcBef>
              <a:buNone/>
            </a:pPr>
            <a:r>
              <a:rPr lang="en-US" sz="975" i="1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Fancy competing stand = Netflix &amp; Redbox disruption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381000" y="2654647"/>
            <a:ext cx="8382000" cy="1125587"/>
          </a:xfrm>
          <a:prstGeom prst="roundRect">
            <a:avLst>
              <a:gd name="adj" fmla="val 5416"/>
            </a:avLst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04813" y="2654647"/>
            <a:ext cx="0" cy="1125587"/>
          </a:xfrm>
          <a:prstGeom prst="line">
            <a:avLst/>
          </a:prstGeom>
          <a:noFill/>
          <a:ln w="47625">
            <a:solidFill>
              <a:srgbClr val="FFA0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9125" y="2845147"/>
            <a:ext cx="8112442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750"/>
              </a:spcAft>
              <a:buNone/>
            </a:pPr>
            <a:r>
              <a:rPr lang="en-US" sz="1200" b="1" dirty="0">
                <a:solidFill>
                  <a:srgbClr val="FFA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C = Chipotle (3)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19125" y="3153668"/>
            <a:ext cx="811244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created something that caught attention and renewed investor confidence!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19125" y="3416498"/>
            <a:ext cx="811244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600"/>
              </a:spcBef>
              <a:buNone/>
            </a:pPr>
            <a:r>
              <a:rPr lang="en-US" sz="975" i="1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Strawberry-basil innovation = Chipotle's quality comeback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381000" y="3913584"/>
            <a:ext cx="8382000" cy="706636"/>
          </a:xfrm>
          <a:prstGeom prst="roundRect">
            <a:avLst>
              <a:gd name="adj" fmla="val 8627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394335" y="4008834"/>
            <a:ext cx="8355330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the Pattern? 🎯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394335" y="4324945"/>
            <a:ext cx="835533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75"/>
              </a:lnSpc>
              <a:buNone/>
            </a:pPr>
            <a:r>
              <a:rPr lang="en-US" sz="112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Companies are just bigger, more complex versions of your lemonade stand!</a:t>
            </a:r>
            <a:endParaRPr lang="en-US" sz="11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85750"/>
            <a:ext cx="4546854" cy="32385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550"/>
              </a:lnSpc>
              <a:buNone/>
            </a:pPr>
            <a:r>
              <a:rPr lang="en-US" sz="2550" b="1" dirty="0">
                <a:solidFill>
                  <a:srgbClr val="16A08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IS the "Stock Market"?</a:t>
            </a:r>
            <a:endParaRPr lang="en-US" sz="2550" dirty="0"/>
          </a:p>
        </p:txBody>
      </p:sp>
      <p:sp>
        <p:nvSpPr>
          <p:cNvPr id="3" name="Text 1"/>
          <p:cNvSpPr/>
          <p:nvPr/>
        </p:nvSpPr>
        <p:spPr>
          <a:xfrm>
            <a:off x="381000" y="1239292"/>
            <a:ext cx="854964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buNone/>
            </a:pPr>
            <a:r>
              <a:rPr lang="en-US" sz="12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Remember when your cousin sold her lemonade stand share? She had to find someone and negotiate a price.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81000" y="1604963"/>
            <a:ext cx="8382000" cy="1571625"/>
          </a:xfrm>
          <a:prstGeom prst="roundRect">
            <a:avLst>
              <a:gd name="adj" fmla="val 3879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3400" y="1757363"/>
            <a:ext cx="823874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Imagine if there was a marketplace where...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533400" y="2052637"/>
            <a:ext cx="823874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People traded lemonade stand shares instantly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33400" y="2376488"/>
            <a:ext cx="823874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Prices were posted publicly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33400" y="2700338"/>
            <a:ext cx="823874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Trades happened with just a click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81000" y="3328988"/>
            <a:ext cx="8382000" cy="807541"/>
          </a:xfrm>
          <a:prstGeom prst="roundRect">
            <a:avLst>
              <a:gd name="adj" fmla="val 7549"/>
            </a:avLst>
          </a:prstGeom>
          <a:solidFill>
            <a:srgbClr val="16A08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52628" y="3481388"/>
            <a:ext cx="8238744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That's What Stock Markets Are! 🏛️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2628" y="3797498"/>
            <a:ext cx="823874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NYSE and NASDAQ are meeting places where people trade company shares all day!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1000" y="4288929"/>
            <a:ext cx="8382000" cy="377130"/>
          </a:xfrm>
          <a:prstGeom prst="roundRect">
            <a:avLst>
              <a:gd name="adj" fmla="val 16164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394335" y="4384179"/>
            <a:ext cx="835533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a marketplace that makes buying/selling shares fast and transparent!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66700"/>
            <a:ext cx="4848035" cy="323850"/>
          </a:xfrm>
          <a:prstGeom prst="rect">
            <a:avLst/>
          </a:prstGeom>
          <a:noFill/>
          <a:ln/>
        </p:spPr>
        <p:txBody>
          <a:bodyPr wrap="square" lIns="57150" tIns="0" rIns="57150" bIns="0" rtlCol="0" anchor="t"/>
          <a:lstStyle/>
          <a:p>
            <a:pPr algn="l" indent="0" marL="0">
              <a:lnSpc>
                <a:spcPts val="2550"/>
              </a:lnSpc>
              <a:buNone/>
            </a:pPr>
            <a:r>
              <a:rPr lang="en-US" sz="2550" b="1" dirty="0">
                <a:solidFill>
                  <a:srgbClr val="FF6B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Should YOU Invest in Stocks?</a:t>
            </a:r>
            <a:endParaRPr lang="en-US" sz="2550" dirty="0"/>
          </a:p>
        </p:txBody>
      </p:sp>
      <p:sp>
        <p:nvSpPr>
          <p:cNvPr id="3" name="Text 1"/>
          <p:cNvSpPr/>
          <p:nvPr/>
        </p:nvSpPr>
        <p:spPr>
          <a:xfrm>
            <a:off x="381000" y="1149995"/>
            <a:ext cx="8382000" cy="430411"/>
          </a:xfrm>
          <a:prstGeom prst="roundRect">
            <a:avLst>
              <a:gd name="adj" fmla="val 14163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94335" y="1245245"/>
            <a:ext cx="8355330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0"/>
              </a:lnSpc>
              <a:buNone/>
            </a:pP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Starting early is the MOST powerful advantage you'll ever have! ⏰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381000" y="1694706"/>
            <a:ext cx="4124325" cy="2255193"/>
          </a:xfrm>
          <a:prstGeom prst="roundRect">
            <a:avLst>
              <a:gd name="adj" fmla="val 2703"/>
            </a:avLst>
          </a:prstGeom>
          <a:solidFill>
            <a:srgbClr val="E8F5E9"/>
          </a:solidFill>
          <a:ln w="28575">
            <a:solidFill>
              <a:srgbClr val="4CAF5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24351" y="1875681"/>
            <a:ext cx="383762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at Age 15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524351" y="2170956"/>
            <a:ext cx="3837622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8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Invest: $1,000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24351" y="2479477"/>
            <a:ext cx="3837622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200"/>
              </a:lnSpc>
              <a:spcBef>
                <a:spcPts val="750"/>
              </a:spcBef>
              <a:spcAft>
                <a:spcPts val="750"/>
              </a:spcAft>
              <a:buNone/>
            </a:pPr>
            <a:r>
              <a:rPr lang="en-US" sz="30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24351" y="3108127"/>
            <a:ext cx="383762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age 65...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524351" y="3338513"/>
            <a:ext cx="3837622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94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21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$45,000!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4638675" y="1694706"/>
            <a:ext cx="4124325" cy="2255193"/>
          </a:xfrm>
          <a:prstGeom prst="roundRect">
            <a:avLst>
              <a:gd name="adj" fmla="val 2703"/>
            </a:avLst>
          </a:prstGeom>
          <a:solidFill>
            <a:srgbClr val="FFE6E6"/>
          </a:solidFill>
          <a:ln w="28575">
            <a:solidFill>
              <a:srgbClr val="FF4444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782026" y="1875681"/>
            <a:ext cx="383762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b="1" dirty="0">
                <a:solidFill>
                  <a:srgbClr val="F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Wait Until Age 25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4782026" y="2170956"/>
            <a:ext cx="3837622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8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12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Invest: $1,000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82026" y="2479477"/>
            <a:ext cx="3837622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4200"/>
              </a:lnSpc>
              <a:spcBef>
                <a:spcPts val="750"/>
              </a:spcBef>
              <a:spcAft>
                <a:spcPts val="750"/>
              </a:spcAft>
              <a:buNone/>
            </a:pPr>
            <a:r>
              <a:rPr lang="en-US" sz="3000" b="1" dirty="0">
                <a:solidFill>
                  <a:srgbClr val="F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782026" y="3108127"/>
            <a:ext cx="383762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age 65...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4782026" y="3338513"/>
            <a:ext cx="3837622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94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2100" b="1" dirty="0">
                <a:solidFill>
                  <a:srgbClr val="F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$17,000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381000" y="4064198"/>
            <a:ext cx="8382000" cy="672257"/>
          </a:xfrm>
          <a:prstGeom prst="roundRect">
            <a:avLst>
              <a:gd name="adj" fmla="val 9068"/>
            </a:avLst>
          </a:prstGeom>
          <a:solidFill>
            <a:srgbClr val="16A08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13766" y="4178498"/>
            <a:ext cx="8316468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8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10-year head start = $28,000 more! 🤯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13766" y="4448919"/>
            <a:ext cx="831646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spcBef>
                <a:spcPts val="450"/>
              </a:spcBef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power of compound growth</a:t>
            </a:r>
            <a:endParaRPr lang="en-US" sz="9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4974336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16A08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🎯 Your Challenge This Week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49821"/>
            <a:ext cx="8382000" cy="962025"/>
          </a:xfrm>
          <a:prstGeom prst="roundRect">
            <a:avLst>
              <a:gd name="adj" fmla="val 6337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71500" y="1140321"/>
            <a:ext cx="81610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5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Become a Stock Market Observer! 👀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71500" y="1521321"/>
            <a:ext cx="816102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12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not buying anything—just learning to understand how stock prices move!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381000" y="2045196"/>
            <a:ext cx="4124325" cy="992386"/>
          </a:xfrm>
          <a:prstGeom prst="roundRect">
            <a:avLst>
              <a:gd name="adj" fmla="val 6143"/>
            </a:avLst>
          </a:prstGeom>
          <a:solidFill>
            <a:srgbClr val="E8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404813" y="2045196"/>
            <a:ext cx="0" cy="992386"/>
          </a:xfrm>
          <a:prstGeom prst="line">
            <a:avLst/>
          </a:prstGeom>
          <a:noFill/>
          <a:ln w="47625">
            <a:solidFill>
              <a:srgbClr val="16A08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00075" y="2216646"/>
            <a:ext cx="380847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Pick 3 Companies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600075" y="2492871"/>
            <a:ext cx="3808476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companies you interact with: Netflix, Target, Spotify, your favorite clothing brand, etc.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81000" y="3170932"/>
            <a:ext cx="4124325" cy="992386"/>
          </a:xfrm>
          <a:prstGeom prst="roundRect">
            <a:avLst>
              <a:gd name="adj" fmla="val 6143"/>
            </a:avLst>
          </a:prstGeom>
          <a:solidFill>
            <a:srgbClr val="FFF4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04813" y="3170932"/>
            <a:ext cx="0" cy="992386"/>
          </a:xfrm>
          <a:prstGeom prst="line">
            <a:avLst/>
          </a:prstGeom>
          <a:noFill/>
          <a:ln w="47625">
            <a:solidFill>
              <a:srgbClr val="FDB91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00075" y="3342382"/>
            <a:ext cx="380847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FDB9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Look Up Their Stock Ticker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600075" y="3618607"/>
            <a:ext cx="3808476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Just Google "[company name] stock" to find it. Example: Netflix = NFLX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638675" y="2045196"/>
            <a:ext cx="4124325" cy="992386"/>
          </a:xfrm>
          <a:prstGeom prst="roundRect">
            <a:avLst>
              <a:gd name="adj" fmla="val 6143"/>
            </a:avLst>
          </a:prstGeom>
          <a:solidFill>
            <a:srgbClr val="FFE6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662488" y="2045196"/>
            <a:ext cx="0" cy="992386"/>
          </a:xfrm>
          <a:prstGeom prst="line">
            <a:avLst/>
          </a:prstGeom>
          <a:noFill/>
          <a:ln w="47625">
            <a:solidFill>
              <a:srgbClr val="FF6B9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57750" y="2216646"/>
            <a:ext cx="380847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3: Check Price Daily</a:t>
            </a:r>
            <a:endParaRPr lang="en-US" sz="1125" dirty="0"/>
          </a:p>
        </p:txBody>
      </p:sp>
      <p:sp>
        <p:nvSpPr>
          <p:cNvPr id="17" name="Text 15"/>
          <p:cNvSpPr/>
          <p:nvPr/>
        </p:nvSpPr>
        <p:spPr>
          <a:xfrm>
            <a:off x="4857750" y="2492871"/>
            <a:ext cx="3808476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Google Finance, Yahoo Finance, or any stock app (all free!). Just once a day.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638675" y="3170932"/>
            <a:ext cx="4124325" cy="992386"/>
          </a:xfrm>
          <a:prstGeom prst="roundRect">
            <a:avLst>
              <a:gd name="adj" fmla="val 6143"/>
            </a:avLst>
          </a:prstGeom>
          <a:solidFill>
            <a:srgbClr val="E8F5E9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662488" y="3170932"/>
            <a:ext cx="0" cy="992386"/>
          </a:xfrm>
          <a:prstGeom prst="line">
            <a:avLst/>
          </a:prstGeom>
          <a:noFill/>
          <a:ln w="47625">
            <a:solidFill>
              <a:srgbClr val="4CAF5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57750" y="3342382"/>
            <a:ext cx="380847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4: Watch for News</a:t>
            </a:r>
            <a:endParaRPr lang="en-US" sz="1125" dirty="0"/>
          </a:p>
        </p:txBody>
      </p:sp>
      <p:sp>
        <p:nvSpPr>
          <p:cNvPr id="21" name="Text 19"/>
          <p:cNvSpPr/>
          <p:nvPr/>
        </p:nvSpPr>
        <p:spPr>
          <a:xfrm>
            <a:off x="4857750" y="3618607"/>
            <a:ext cx="3808476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if you can predict if the stock will go up or down based on news about the company!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81000" y="4296668"/>
            <a:ext cx="8382000" cy="620911"/>
          </a:xfrm>
          <a:prstGeom prst="roundRect">
            <a:avLst>
              <a:gd name="adj" fmla="val 9818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394335" y="4391918"/>
            <a:ext cx="835533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📝 Keep a simple notes file: Date | Stock Price | Any News | Up or Down?</a:t>
            </a:r>
            <a:endParaRPr lang="en-US" sz="1125" dirty="0"/>
          </a:p>
        </p:txBody>
      </p:sp>
      <p:sp>
        <p:nvSpPr>
          <p:cNvPr id="24" name="Text 22"/>
          <p:cNvSpPr/>
          <p:nvPr/>
        </p:nvSpPr>
        <p:spPr>
          <a:xfrm>
            <a:off x="394335" y="4649093"/>
            <a:ext cx="8355330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spcBef>
                <a:spcPts val="450"/>
              </a:spcBef>
              <a:buNone/>
            </a:pPr>
            <a:r>
              <a:rPr lang="en-US" sz="975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a week, you'll start seeing patterns. You'll understand stocks better than most adults!</a:t>
            </a:r>
            <a:endParaRPr lang="en-US" sz="9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4478845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🎓 Key Takeaways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92981"/>
            <a:ext cx="4124325" cy="908447"/>
          </a:xfrm>
          <a:prstGeom prst="roundRect">
            <a:avLst>
              <a:gd name="adj" fmla="val 6710"/>
            </a:avLst>
          </a:prstGeom>
          <a:solidFill>
            <a:srgbClr val="E8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4813" y="992981"/>
            <a:ext cx="0" cy="908447"/>
          </a:xfrm>
          <a:prstGeom prst="line">
            <a:avLst/>
          </a:prstGeom>
          <a:noFill/>
          <a:ln w="47625">
            <a:solidFill>
              <a:srgbClr val="16A08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1025" y="1145381"/>
            <a:ext cx="384733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🍋 Stocks = Ownership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581025" y="1402556"/>
            <a:ext cx="3847338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45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Stocks are just pieces of ownership in companies, like shares of your lemonade stand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4638675" y="992981"/>
            <a:ext cx="4124325" cy="908447"/>
          </a:xfrm>
          <a:prstGeom prst="roundRect">
            <a:avLst>
              <a:gd name="adj" fmla="val 6710"/>
            </a:avLst>
          </a:prstGeom>
          <a:solidFill>
            <a:srgbClr val="FFF4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662488" y="992981"/>
            <a:ext cx="0" cy="908447"/>
          </a:xfrm>
          <a:prstGeom prst="line">
            <a:avLst/>
          </a:prstGeom>
          <a:noFill/>
          <a:ln w="47625">
            <a:solidFill>
              <a:srgbClr val="FDB91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38700" y="1145381"/>
            <a:ext cx="384733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FDB9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💰 Why Companies Sell Stock</a:t>
            </a:r>
            <a:endParaRPr lang="en-US" sz="1125" dirty="0"/>
          </a:p>
        </p:txBody>
      </p:sp>
      <p:sp>
        <p:nvSpPr>
          <p:cNvPr id="10" name="Text 8"/>
          <p:cNvSpPr/>
          <p:nvPr/>
        </p:nvSpPr>
        <p:spPr>
          <a:xfrm>
            <a:off x="4838700" y="1402556"/>
            <a:ext cx="384733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45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raise money for growth faster than they could on their own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381000" y="2034778"/>
            <a:ext cx="4124325" cy="908447"/>
          </a:xfrm>
          <a:prstGeom prst="roundRect">
            <a:avLst>
              <a:gd name="adj" fmla="val 6710"/>
            </a:avLst>
          </a:prstGeom>
          <a:solidFill>
            <a:srgbClr val="FFE6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04813" y="2034778"/>
            <a:ext cx="0" cy="908447"/>
          </a:xfrm>
          <a:prstGeom prst="line">
            <a:avLst/>
          </a:prstGeom>
          <a:noFill/>
          <a:ln w="47625">
            <a:solidFill>
              <a:srgbClr val="FF6B9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81025" y="2187178"/>
            <a:ext cx="384733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Prices Reflect Value</a:t>
            </a:r>
            <a:endParaRPr lang="en-US" sz="1125" dirty="0"/>
          </a:p>
        </p:txBody>
      </p:sp>
      <p:sp>
        <p:nvSpPr>
          <p:cNvPr id="14" name="Text 12"/>
          <p:cNvSpPr/>
          <p:nvPr/>
        </p:nvSpPr>
        <p:spPr>
          <a:xfrm>
            <a:off x="581025" y="2444353"/>
            <a:ext cx="3847338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45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 prices go up and down based on what people think the company is worth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4638675" y="2034778"/>
            <a:ext cx="4124325" cy="908447"/>
          </a:xfrm>
          <a:prstGeom prst="roundRect">
            <a:avLst>
              <a:gd name="adj" fmla="val 6710"/>
            </a:avLst>
          </a:prstGeom>
          <a:solidFill>
            <a:srgbClr val="E8F5E9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662488" y="2034778"/>
            <a:ext cx="0" cy="908447"/>
          </a:xfrm>
          <a:prstGeom prst="line">
            <a:avLst/>
          </a:prstGeom>
          <a:noFill/>
          <a:ln w="47625">
            <a:solidFill>
              <a:srgbClr val="4CA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38700" y="2187178"/>
            <a:ext cx="384733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🏛️ The Stock Market</a:t>
            </a:r>
            <a:endParaRPr lang="en-US" sz="1125" dirty="0"/>
          </a:p>
        </p:txBody>
      </p:sp>
      <p:sp>
        <p:nvSpPr>
          <p:cNvPr id="18" name="Text 16"/>
          <p:cNvSpPr/>
          <p:nvPr/>
        </p:nvSpPr>
        <p:spPr>
          <a:xfrm>
            <a:off x="4838700" y="2444353"/>
            <a:ext cx="3847338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45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meeting place where people buy and sell company shares instantly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381000" y="3076575"/>
            <a:ext cx="4124325" cy="908447"/>
          </a:xfrm>
          <a:prstGeom prst="roundRect">
            <a:avLst>
              <a:gd name="adj" fmla="val 6710"/>
            </a:avLst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04813" y="3076575"/>
            <a:ext cx="0" cy="908447"/>
          </a:xfrm>
          <a:prstGeom prst="line">
            <a:avLst/>
          </a:prstGeom>
          <a:noFill/>
          <a:ln w="47625">
            <a:solidFill>
              <a:srgbClr val="FFA0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81025" y="3228975"/>
            <a:ext cx="384733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FFA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⏰ Start Early = Huge Advantage</a:t>
            </a:r>
            <a:endParaRPr lang="en-US" sz="1125" dirty="0"/>
          </a:p>
        </p:txBody>
      </p:sp>
      <p:sp>
        <p:nvSpPr>
          <p:cNvPr id="22" name="Text 20"/>
          <p:cNvSpPr/>
          <p:nvPr/>
        </p:nvSpPr>
        <p:spPr>
          <a:xfrm>
            <a:off x="581025" y="3486150"/>
            <a:ext cx="3847338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45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Starting to invest even small amounts as a teen gives you 40-50 years of growth!</a:t>
            </a:r>
            <a:endParaRPr lang="en-US" sz="975" dirty="0"/>
          </a:p>
        </p:txBody>
      </p:sp>
      <p:sp>
        <p:nvSpPr>
          <p:cNvPr id="23" name="Text 21"/>
          <p:cNvSpPr/>
          <p:nvPr/>
        </p:nvSpPr>
        <p:spPr>
          <a:xfrm>
            <a:off x="4638675" y="3076575"/>
            <a:ext cx="4124325" cy="908447"/>
          </a:xfrm>
          <a:prstGeom prst="roundRect">
            <a:avLst>
              <a:gd name="adj" fmla="val 6710"/>
            </a:avLst>
          </a:prstGeom>
          <a:solidFill>
            <a:srgbClr val="E1F5FE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4662488" y="3076575"/>
            <a:ext cx="0" cy="908447"/>
          </a:xfrm>
          <a:prstGeom prst="line">
            <a:avLst/>
          </a:prstGeom>
          <a:noFill/>
          <a:ln w="47625">
            <a:solidFill>
              <a:srgbClr val="0288D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38700" y="3228975"/>
            <a:ext cx="3847338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028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Not Gambling, Not Magic</a:t>
            </a:r>
            <a:endParaRPr lang="en-US" sz="1125" dirty="0"/>
          </a:p>
        </p:txBody>
      </p:sp>
      <p:sp>
        <p:nvSpPr>
          <p:cNvPr id="26" name="Text 24"/>
          <p:cNvSpPr/>
          <p:nvPr/>
        </p:nvSpPr>
        <p:spPr>
          <a:xfrm>
            <a:off x="4838700" y="3486150"/>
            <a:ext cx="3847338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Bef>
                <a:spcPts val="450"/>
              </a:spcBef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making informed decisions based on how well companies are doing</a:t>
            </a:r>
            <a:endParaRPr lang="en-US" sz="975" dirty="0"/>
          </a:p>
        </p:txBody>
      </p:sp>
      <p:sp>
        <p:nvSpPr>
          <p:cNvPr id="27" name="Text 25"/>
          <p:cNvSpPr/>
          <p:nvPr/>
        </p:nvSpPr>
        <p:spPr>
          <a:xfrm>
            <a:off x="381000" y="4175522"/>
            <a:ext cx="8382000" cy="698897"/>
          </a:xfrm>
          <a:prstGeom prst="roundRect">
            <a:avLst>
              <a:gd name="adj" fmla="val 8722"/>
            </a:avLst>
          </a:prstGeom>
          <a:solidFill>
            <a:srgbClr val="16A08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413766" y="4289822"/>
            <a:ext cx="8316468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already understood this—you just didn't know it yet! 🎉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413766" y="4586883"/>
            <a:ext cx="8316468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spcBef>
                <a:spcPts val="450"/>
              </a:spcBef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lemonade stand you imagined? That's how Apple and Amazon work!</a:t>
            </a:r>
            <a:endParaRPr lang="en-US" sz="9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7782115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16A08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Challenge: Starting Your Lemonade Stand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177379"/>
            <a:ext cx="8549640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90"/>
              </a:lnSpc>
              <a:spcAft>
                <a:spcPts val="1200"/>
              </a:spcAft>
              <a:buNone/>
            </a:pP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want to start the BEST lemonade stand in the neighborhood!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81000" y="1569690"/>
            <a:ext cx="854964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buNone/>
            </a:pP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Fresh lemons, perfect sweetness, maybe even mint leaves. You're going to dominate the summer beverage market!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81000" y="1973461"/>
            <a:ext cx="8382000" cy="1927771"/>
          </a:xfrm>
          <a:prstGeom prst="roundRect">
            <a:avLst>
              <a:gd name="adj" fmla="val 3162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71500" y="2163961"/>
            <a:ext cx="816102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Need: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71500" y="2491532"/>
            <a:ext cx="3810000" cy="1219200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algn="l" marL="95250" indent="-95250">
              <a:lnSpc>
                <a:spcPts val="2100"/>
              </a:lnSpc>
              <a:spcAft>
                <a:spcPts val="450"/>
              </a:spcAft>
              <a:buSzPct val="100000"/>
              <a:buChar char="•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 and chairs: $50</a:t>
            </a:r>
            <a:endParaRPr lang="en-US" sz="1350" dirty="0"/>
          </a:p>
          <a:p>
            <a:pPr algn="l" marL="95250" indent="-95250">
              <a:lnSpc>
                <a:spcPts val="2100"/>
              </a:lnSpc>
              <a:spcAft>
                <a:spcPts val="450"/>
              </a:spcAft>
              <a:buSzPct val="100000"/>
              <a:buChar char="•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Cooler: $30</a:t>
            </a:r>
            <a:endParaRPr lang="en-US" sz="1350" dirty="0"/>
          </a:p>
          <a:p>
            <a:pPr algn="l" marL="95250" indent="-95250">
              <a:lnSpc>
                <a:spcPts val="2100"/>
              </a:lnSpc>
              <a:spcAft>
                <a:spcPts val="450"/>
              </a:spcAft>
              <a:buSzPct val="100000"/>
              <a:buChar char="•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Pitchers, cups, cash box: $40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762500" y="2491532"/>
            <a:ext cx="3810000" cy="800100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algn="l" marL="95250" indent="-95250">
              <a:lnSpc>
                <a:spcPts val="2100"/>
              </a:lnSpc>
              <a:spcAft>
                <a:spcPts val="450"/>
              </a:spcAft>
              <a:buSzPct val="100000"/>
              <a:buChar char="•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batch of ingredients: $30</a:t>
            </a:r>
            <a:endParaRPr lang="en-US" sz="1350" dirty="0"/>
          </a:p>
          <a:p>
            <a:pPr algn="l" marL="95250" indent="-95250">
              <a:lnSpc>
                <a:spcPts val="2100"/>
              </a:lnSpc>
              <a:spcAft>
                <a:spcPts val="450"/>
              </a:spcAft>
              <a:buSzPct val="100000"/>
              <a:buChar char="•"/>
            </a:pPr>
            <a:r>
              <a:rPr lang="en-US" sz="13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Hand-painted sign: $10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762500" y="3405932"/>
            <a:ext cx="3886200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90"/>
              </a:lnSpc>
              <a:spcBef>
                <a:spcPts val="900"/>
              </a:spcBef>
              <a:buNone/>
            </a:pPr>
            <a:r>
              <a:rPr lang="en-US" sz="1350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$160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381000" y="4091732"/>
            <a:ext cx="8382000" cy="598140"/>
          </a:xfrm>
          <a:prstGeom prst="roundRect">
            <a:avLst>
              <a:gd name="adj" fmla="val 10192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52628" y="4244132"/>
            <a:ext cx="8238744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310"/>
              </a:lnSpc>
              <a:buNone/>
            </a:pPr>
            <a:r>
              <a:rPr lang="en-US" sz="16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😟 But you only have $20 saved!</a:t>
            </a:r>
            <a:endParaRPr lang="en-US" sz="1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4478845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FF6B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💭 What Would You Do?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569988"/>
            <a:ext cx="8549640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9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need $140 more. Which option sounds best?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81000" y="2019449"/>
            <a:ext cx="4124325" cy="780901"/>
          </a:xfrm>
          <a:prstGeom prst="roundRect">
            <a:avLst>
              <a:gd name="adj" fmla="val 7806"/>
            </a:avLst>
          </a:prstGeom>
          <a:solidFill>
            <a:srgbClr val="E8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04813" y="2019449"/>
            <a:ext cx="0" cy="780901"/>
          </a:xfrm>
          <a:prstGeom prst="line">
            <a:avLst/>
          </a:prstGeom>
          <a:noFill/>
          <a:ln w="47625">
            <a:solidFill>
              <a:srgbClr val="16A08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81025" y="2171849"/>
            <a:ext cx="3847338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A: Save Up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81025" y="2461320"/>
            <a:ext cx="384733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Wait until you save the full $160 (which will take months)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638675" y="2019449"/>
            <a:ext cx="4124325" cy="780901"/>
          </a:xfrm>
          <a:prstGeom prst="roundRect">
            <a:avLst>
              <a:gd name="adj" fmla="val 7806"/>
            </a:avLst>
          </a:prstGeom>
          <a:solidFill>
            <a:srgbClr val="FFF4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662488" y="2019449"/>
            <a:ext cx="0" cy="780901"/>
          </a:xfrm>
          <a:prstGeom prst="line">
            <a:avLst/>
          </a:prstGeom>
          <a:noFill/>
          <a:ln w="47625">
            <a:solidFill>
              <a:srgbClr val="FDB91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38700" y="2171849"/>
            <a:ext cx="3847338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FDB9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B: Borrow Money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38700" y="2461320"/>
            <a:ext cx="384733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Borrow from parents and pay them back with interest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1000" y="2933700"/>
            <a:ext cx="4124325" cy="967532"/>
          </a:xfrm>
          <a:prstGeom prst="roundRect">
            <a:avLst>
              <a:gd name="adj" fmla="val 6301"/>
            </a:avLst>
          </a:prstGeom>
          <a:solidFill>
            <a:srgbClr val="FFE6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404813" y="2933700"/>
            <a:ext cx="0" cy="967532"/>
          </a:xfrm>
          <a:prstGeom prst="line">
            <a:avLst/>
          </a:prstGeom>
          <a:noFill/>
          <a:ln w="47625">
            <a:solidFill>
              <a:srgbClr val="FF6B9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81025" y="3086100"/>
            <a:ext cx="3847338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C: Find Investors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81025" y="3375571"/>
            <a:ext cx="3847338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people to invest money in exchange for owning part of your business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638675" y="2933700"/>
            <a:ext cx="4124325" cy="967532"/>
          </a:xfrm>
          <a:prstGeom prst="roundRect">
            <a:avLst>
              <a:gd name="adj" fmla="val 6301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4662488" y="2933700"/>
            <a:ext cx="0" cy="967532"/>
          </a:xfrm>
          <a:prstGeom prst="line">
            <a:avLst/>
          </a:prstGeom>
          <a:noFill/>
          <a:ln w="47625">
            <a:solidFill>
              <a:srgbClr val="6C757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38700" y="3086100"/>
            <a:ext cx="3847338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D: Start Small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38700" y="3375571"/>
            <a:ext cx="384733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just your $20 and scale up slowly over time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297180" y="4110782"/>
            <a:ext cx="854964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70"/>
              </a:lnSpc>
              <a:spcBef>
                <a:spcPts val="600"/>
              </a:spcBef>
              <a:buNone/>
            </a:pPr>
            <a:r>
              <a:rPr lang="en-US" sz="1050" i="1" dirty="0">
                <a:solidFill>
                  <a:srgbClr val="6C7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Think about which option YOU would choose...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4478845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16A08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Actually Happens...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565374"/>
            <a:ext cx="4133850" cy="856952"/>
          </a:xfrm>
          <a:prstGeom prst="roundRect">
            <a:avLst>
              <a:gd name="adj" fmla="val 7114"/>
            </a:avLst>
          </a:prstGeom>
          <a:solidFill>
            <a:srgbClr val="FFE6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4813" y="1565374"/>
            <a:ext cx="0" cy="856952"/>
          </a:xfrm>
          <a:prstGeom prst="line">
            <a:avLst/>
          </a:prstGeom>
          <a:noFill/>
          <a:ln w="47625">
            <a:solidFill>
              <a:srgbClr val="FF44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1975" y="1698724"/>
            <a:ext cx="3895916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b="1" dirty="0">
                <a:solidFill>
                  <a:srgbClr val="F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Option A: Save Up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561975" y="1942505"/>
            <a:ext cx="3895916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the time you have $160, it's August! You missed prime lemonade season. Sometimes timing matters more than perfect preparation.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4629150" y="1565374"/>
            <a:ext cx="4133850" cy="856952"/>
          </a:xfrm>
          <a:prstGeom prst="roundRect">
            <a:avLst>
              <a:gd name="adj" fmla="val 7114"/>
            </a:avLst>
          </a:prstGeom>
          <a:solidFill>
            <a:srgbClr val="FFF8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652963" y="1565374"/>
            <a:ext cx="0" cy="856952"/>
          </a:xfrm>
          <a:prstGeom prst="line">
            <a:avLst/>
          </a:prstGeom>
          <a:noFill/>
          <a:ln w="47625">
            <a:solidFill>
              <a:srgbClr val="FFA0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10125" y="1698724"/>
            <a:ext cx="3895916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b="1" dirty="0">
                <a:solidFill>
                  <a:srgbClr val="FFA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Option B: Borrow Money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810125" y="1942505"/>
            <a:ext cx="3895916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works! But you owe $140 + interest no matter what. If your stand fails, you still have to pay it back. All the risk is on YOU.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381000" y="2536627"/>
            <a:ext cx="4133850" cy="1030188"/>
          </a:xfrm>
          <a:prstGeom prst="roundRect">
            <a:avLst>
              <a:gd name="adj" fmla="val 5917"/>
            </a:avLst>
          </a:prstGeom>
          <a:solidFill>
            <a:srgbClr val="E8F5E9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04813" y="2536627"/>
            <a:ext cx="0" cy="1030188"/>
          </a:xfrm>
          <a:prstGeom prst="line">
            <a:avLst/>
          </a:prstGeom>
          <a:noFill/>
          <a:ln w="47625">
            <a:solidFill>
              <a:srgbClr val="4CAF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1975" y="2669977"/>
            <a:ext cx="3895916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Option C: Find Investors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61975" y="2913757"/>
            <a:ext cx="3895916" cy="519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interesting! You share ownership AND risk. If you fail, they lose money too. If you succeed, you all profit together. </a:t>
            </a:r>
            <a:pPr algn="l" indent="0" marL="0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how stocks work!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4629150" y="2536627"/>
            <a:ext cx="4133850" cy="1030188"/>
          </a:xfrm>
          <a:prstGeom prst="roundRect">
            <a:avLst>
              <a:gd name="adj" fmla="val 5917"/>
            </a:avLst>
          </a:prstGeom>
          <a:solidFill>
            <a:srgbClr val="FFF3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652963" y="2536627"/>
            <a:ext cx="0" cy="1030188"/>
          </a:xfrm>
          <a:prstGeom prst="line">
            <a:avLst/>
          </a:prstGeom>
          <a:noFill/>
          <a:ln w="47625">
            <a:solidFill>
              <a:srgbClr val="FF98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10125" y="2669977"/>
            <a:ext cx="3895916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b="1" dirty="0">
                <a:solidFill>
                  <a:srgbClr val="FF9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⏳ Option D: Start Small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810125" y="2913757"/>
            <a:ext cx="3895916" cy="519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buNone/>
            </a:pPr>
            <a:r>
              <a:rPr lang="en-US" sz="97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operate but growth is painfully slow. While you're running a tiny operation, another kid opens a bigger stand and takes all your customers!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381000" y="3757315"/>
            <a:ext cx="8382000" cy="544711"/>
          </a:xfrm>
          <a:prstGeom prst="roundRect">
            <a:avLst>
              <a:gd name="adj" fmla="val 11191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52628" y="3909715"/>
            <a:ext cx="8238744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0"/>
              </a:lnSpc>
              <a:buNone/>
            </a:pP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explore Option C... because that's literally how the stock market works! 🎯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6616256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FF6B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Investor Option: Creating "Shares"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321296"/>
            <a:ext cx="854964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buNone/>
            </a:pP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pitch your lemonade stand idea to three people. Here's what happens: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81000" y="1801267"/>
            <a:ext cx="2009775" cy="1407468"/>
          </a:xfrm>
          <a:prstGeom prst="roundRect">
            <a:avLst>
              <a:gd name="adj" fmla="val 4331"/>
            </a:avLst>
          </a:prstGeom>
          <a:solidFill>
            <a:srgbClr val="E8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96919" y="1934617"/>
            <a:ext cx="177793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Neighbor</a:t>
            </a:r>
            <a:endParaRPr lang="en-US" sz="975" dirty="0"/>
          </a:p>
        </p:txBody>
      </p:sp>
      <p:sp>
        <p:nvSpPr>
          <p:cNvPr id="6" name="Text 4"/>
          <p:cNvSpPr/>
          <p:nvPr/>
        </p:nvSpPr>
        <p:spPr>
          <a:xfrm>
            <a:off x="496919" y="2184053"/>
            <a:ext cx="1777937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20"/>
              </a:lnSpc>
              <a:spcAft>
                <a:spcPts val="300"/>
              </a:spcAft>
              <a:buNone/>
            </a:pPr>
            <a:r>
              <a:rPr lang="en-US" sz="18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💵 $50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96919" y="2542133"/>
            <a:ext cx="177793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96919" y="2702123"/>
            <a:ext cx="1777937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940"/>
              </a:lnSpc>
              <a:buNone/>
            </a:pPr>
            <a:r>
              <a:rPr lang="en-US" sz="2100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2505075" y="1801267"/>
            <a:ext cx="2009775" cy="1407468"/>
          </a:xfrm>
          <a:prstGeom prst="roundRect">
            <a:avLst>
              <a:gd name="adj" fmla="val 4331"/>
            </a:avLst>
          </a:prstGeom>
          <a:solidFill>
            <a:srgbClr val="FFF4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2620994" y="1934617"/>
            <a:ext cx="177793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b="1" dirty="0">
                <a:solidFill>
                  <a:srgbClr val="FDB9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Cousin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2620994" y="2184053"/>
            <a:ext cx="1777937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20"/>
              </a:lnSpc>
              <a:spcAft>
                <a:spcPts val="300"/>
              </a:spcAft>
              <a:buNone/>
            </a:pPr>
            <a:r>
              <a:rPr lang="en-US" sz="18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💵 $50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2620994" y="2542133"/>
            <a:ext cx="177793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620994" y="2702123"/>
            <a:ext cx="1777937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940"/>
              </a:lnSpc>
              <a:buNone/>
            </a:pPr>
            <a:r>
              <a:rPr lang="en-US" sz="2100" b="1" dirty="0">
                <a:solidFill>
                  <a:srgbClr val="FDB9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4629150" y="1801267"/>
            <a:ext cx="2009775" cy="1407468"/>
          </a:xfrm>
          <a:prstGeom prst="roundRect">
            <a:avLst>
              <a:gd name="adj" fmla="val 4331"/>
            </a:avLst>
          </a:prstGeom>
          <a:solidFill>
            <a:srgbClr val="FFE6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745069" y="1934617"/>
            <a:ext cx="177793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Parents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4745069" y="2184053"/>
            <a:ext cx="1777937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20"/>
              </a:lnSpc>
              <a:spcAft>
                <a:spcPts val="300"/>
              </a:spcAft>
              <a:buNone/>
            </a:pPr>
            <a:r>
              <a:rPr lang="en-US" sz="18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💵 $40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745069" y="2542133"/>
            <a:ext cx="177793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745069" y="2702123"/>
            <a:ext cx="1777937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940"/>
              </a:lnSpc>
              <a:buNone/>
            </a:pPr>
            <a:r>
              <a:rPr lang="en-US" sz="2100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6753225" y="1801267"/>
            <a:ext cx="2009775" cy="1407468"/>
          </a:xfrm>
          <a:prstGeom prst="roundRect">
            <a:avLst>
              <a:gd name="adj" fmla="val 4331"/>
            </a:avLst>
          </a:prstGeom>
          <a:solidFill>
            <a:srgbClr val="E8F5E9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869144" y="1934617"/>
            <a:ext cx="177793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Keep</a:t>
            </a:r>
            <a:endParaRPr lang="en-US" sz="975" dirty="0"/>
          </a:p>
        </p:txBody>
      </p:sp>
      <p:sp>
        <p:nvSpPr>
          <p:cNvPr id="21" name="Text 19"/>
          <p:cNvSpPr/>
          <p:nvPr/>
        </p:nvSpPr>
        <p:spPr>
          <a:xfrm>
            <a:off x="6869144" y="2184053"/>
            <a:ext cx="1777937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20"/>
              </a:lnSpc>
              <a:spcAft>
                <a:spcPts val="300"/>
              </a:spcAft>
              <a:buNone/>
            </a:pPr>
            <a:r>
              <a:rPr lang="en-US" sz="18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$20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869144" y="2542133"/>
            <a:ext cx="177793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869144" y="2702123"/>
            <a:ext cx="1777937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940"/>
              </a:lnSpc>
              <a:buNone/>
            </a:pPr>
            <a:r>
              <a:rPr lang="en-US" sz="21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</a:t>
            </a:r>
            <a:endParaRPr lang="en-US" sz="2100" dirty="0"/>
          </a:p>
        </p:txBody>
      </p:sp>
      <p:sp>
        <p:nvSpPr>
          <p:cNvPr id="24" name="Text 22"/>
          <p:cNvSpPr/>
          <p:nvPr/>
        </p:nvSpPr>
        <p:spPr>
          <a:xfrm>
            <a:off x="381000" y="3475434"/>
            <a:ext cx="8382000" cy="1070521"/>
          </a:xfrm>
          <a:prstGeom prst="roundRect">
            <a:avLst>
              <a:gd name="adj" fmla="val 5694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552450" y="3646884"/>
            <a:ext cx="8199882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🎉 Congratulations! You just created SHARES!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52450" y="3974455"/>
            <a:ext cx="8199882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125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person owns a percentage of your lemonade stand. That percentage is their "share" of the business. </a:t>
            </a:r>
            <a:pPr algn="l" indent="0" marL="0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exactly what stocks are—pieces of ownership in a company!</a:t>
            </a:r>
            <a:endParaRPr lang="en-US" sz="11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5197793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4CAF5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🎉 The Summer is a HUGE Hit!</a:t>
            </a:r>
            <a:endParaRPr lang="en-US" sz="2700" dirty="0"/>
          </a:p>
        </p:txBody>
      </p:sp>
      <p:pic>
        <p:nvPicPr>
          <p:cNvPr id="3" name="Image 0" descr="/tmp/rasterized-gradient-ce139ca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314599"/>
            <a:ext cx="2667000" cy="115996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52450" y="1486049"/>
            <a:ext cx="237058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Aft>
                <a:spcPts val="450"/>
              </a:spcAft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Revenue</a:t>
            </a:r>
            <a:endParaRPr lang="en-US" sz="975" dirty="0"/>
          </a:p>
        </p:txBody>
      </p:sp>
      <p:sp>
        <p:nvSpPr>
          <p:cNvPr id="5" name="Text 2"/>
          <p:cNvSpPr/>
          <p:nvPr/>
        </p:nvSpPr>
        <p:spPr>
          <a:xfrm>
            <a:off x="552450" y="1716435"/>
            <a:ext cx="2370582" cy="586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62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$660</a:t>
            </a:r>
            <a:endParaRPr lang="en-US" sz="3300" dirty="0"/>
          </a:p>
        </p:txBody>
      </p:sp>
      <p:pic>
        <p:nvPicPr>
          <p:cNvPr id="6" name="Image 1" descr="/tmp/rasterized-gradient-67f36018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0" y="1314599"/>
            <a:ext cx="2667000" cy="1159966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09950" y="1486049"/>
            <a:ext cx="237058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Aft>
                <a:spcPts val="450"/>
              </a:spcAft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Minus Costs</a:t>
            </a:r>
            <a:endParaRPr lang="en-US" sz="975" dirty="0"/>
          </a:p>
        </p:txBody>
      </p:sp>
      <p:sp>
        <p:nvSpPr>
          <p:cNvPr id="8" name="Text 4"/>
          <p:cNvSpPr/>
          <p:nvPr/>
        </p:nvSpPr>
        <p:spPr>
          <a:xfrm>
            <a:off x="3409950" y="1716435"/>
            <a:ext cx="2370582" cy="586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62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-$160</a:t>
            </a:r>
            <a:endParaRPr lang="en-US" sz="3300" dirty="0"/>
          </a:p>
        </p:txBody>
      </p:sp>
      <p:pic>
        <p:nvPicPr>
          <p:cNvPr id="9" name="Image 2" descr="/tmp/rasterized-gradient-a509c397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314599"/>
            <a:ext cx="2667000" cy="1159966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267450" y="1486049"/>
            <a:ext cx="2370582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65"/>
              </a:lnSpc>
              <a:spcAft>
                <a:spcPts val="450"/>
              </a:spcAft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PROFIT!</a:t>
            </a:r>
            <a:endParaRPr lang="en-US" sz="975" dirty="0"/>
          </a:p>
        </p:txBody>
      </p:sp>
      <p:sp>
        <p:nvSpPr>
          <p:cNvPr id="11" name="Text 6"/>
          <p:cNvSpPr/>
          <p:nvPr/>
        </p:nvSpPr>
        <p:spPr>
          <a:xfrm>
            <a:off x="6267450" y="1716435"/>
            <a:ext cx="2370582" cy="586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62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</a:t>
            </a:r>
            <a:endParaRPr lang="en-US" sz="3300" dirty="0"/>
          </a:p>
        </p:txBody>
      </p:sp>
      <p:sp>
        <p:nvSpPr>
          <p:cNvPr id="12" name="Text 7"/>
          <p:cNvSpPr/>
          <p:nvPr/>
        </p:nvSpPr>
        <p:spPr>
          <a:xfrm>
            <a:off x="381000" y="2607915"/>
            <a:ext cx="8382000" cy="1396157"/>
          </a:xfrm>
          <a:prstGeom prst="roundRect">
            <a:avLst>
              <a:gd name="adj" fmla="val 4366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8"/>
          <p:cNvSpPr/>
          <p:nvPr/>
        </p:nvSpPr>
        <p:spPr>
          <a:xfrm>
            <a:off x="533400" y="2760315"/>
            <a:ext cx="8238744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💰 What Happens Next?</a:t>
            </a:r>
            <a:endParaRPr lang="en-US" sz="1200" dirty="0"/>
          </a:p>
        </p:txBody>
      </p:sp>
      <p:sp>
        <p:nvSpPr>
          <p:cNvPr id="14" name="Text 9"/>
          <p:cNvSpPr/>
          <p:nvPr/>
        </p:nvSpPr>
        <p:spPr>
          <a:xfrm>
            <a:off x="533400" y="3087886"/>
            <a:ext cx="823874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cousin needs money for a new bike. She decides to sell her 25% share.</a:t>
            </a:r>
            <a:endParaRPr lang="en-US" sz="1050" dirty="0"/>
          </a:p>
        </p:txBody>
      </p:sp>
      <p:sp>
        <p:nvSpPr>
          <p:cNvPr id="15" name="Text 10"/>
          <p:cNvSpPr/>
          <p:nvPr/>
        </p:nvSpPr>
        <p:spPr>
          <a:xfrm>
            <a:off x="533400" y="3369766"/>
            <a:ext cx="8238744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neighbor's friend offers her </a:t>
            </a:r>
            <a:pPr algn="l" indent="0" marL="0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</a:t>
            </a:r>
            <a:pPr algn="l" indent="0" marL="0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it—that's double what she paid!</a:t>
            </a:r>
            <a:endParaRPr lang="en-US" sz="1050" dirty="0"/>
          </a:p>
        </p:txBody>
      </p:sp>
      <p:sp>
        <p:nvSpPr>
          <p:cNvPr id="16" name="Text 11"/>
          <p:cNvSpPr/>
          <p:nvPr/>
        </p:nvSpPr>
        <p:spPr>
          <a:xfrm>
            <a:off x="533400" y="3651647"/>
            <a:ext cx="823874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❓ Why would someone pay DOUBLE?</a:t>
            </a:r>
            <a:endParaRPr lang="en-US" sz="1125" dirty="0"/>
          </a:p>
        </p:txBody>
      </p:sp>
      <p:sp>
        <p:nvSpPr>
          <p:cNvPr id="17" name="Text 12"/>
          <p:cNvSpPr/>
          <p:nvPr/>
        </p:nvSpPr>
        <p:spPr>
          <a:xfrm>
            <a:off x="381000" y="4137422"/>
            <a:ext cx="8382000" cy="415230"/>
          </a:xfrm>
          <a:prstGeom prst="roundRect">
            <a:avLst>
              <a:gd name="adj" fmla="val 14681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3"/>
          <p:cNvSpPr/>
          <p:nvPr/>
        </p:nvSpPr>
        <p:spPr>
          <a:xfrm>
            <a:off x="413766" y="4251722"/>
            <a:ext cx="831646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Because your lemonade stand PROVED it can make money! It's now worth more. 📈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8131874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16A08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From Lemonade Stand → Apple: Same Concept!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084064"/>
            <a:ext cx="3911501" cy="2796480"/>
          </a:xfrm>
          <a:prstGeom prst="roundRect">
            <a:avLst>
              <a:gd name="adj" fmla="val 2180"/>
            </a:avLst>
          </a:prstGeom>
          <a:solidFill>
            <a:srgbClr val="FFF9E6"/>
          </a:solidFill>
          <a:ln w="28575">
            <a:solidFill>
              <a:srgbClr val="FDB913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65341" y="1303139"/>
            <a:ext cx="354281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b="1" dirty="0">
                <a:solidFill>
                  <a:srgbClr val="FDB9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🍋 Your Lemonade Stand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600075" y="16040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Needed $160 to start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00075" y="19469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Found 3 investors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00075" y="22898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Divided into 4 shares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00075" y="26327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Sold lemonade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00075" y="29756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Made $500 profit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0075" y="33185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Shares became more valuable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481221" y="2268885"/>
            <a:ext cx="181558" cy="4266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360"/>
              </a:lnSpc>
              <a:buNone/>
            </a:pPr>
            <a:r>
              <a:rPr lang="en-US" sz="2400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4851499" y="1084064"/>
            <a:ext cx="3911501" cy="2796480"/>
          </a:xfrm>
          <a:prstGeom prst="roundRect">
            <a:avLst>
              <a:gd name="adj" fmla="val 2180"/>
            </a:avLst>
          </a:prstGeom>
          <a:solidFill>
            <a:srgbClr val="E8F4F8"/>
          </a:solidFill>
          <a:ln w="28575">
            <a:solidFill>
              <a:srgbClr val="16A085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035841" y="1303139"/>
            <a:ext cx="354281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📱 Apple Inc.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070574" y="16040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Needed billions to grow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070574" y="19469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Found millions of investors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070574" y="22898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Divided into billions of shares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070574" y="26327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Sold iPhones (and more)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070574" y="29756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Made billions in profit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070574" y="3318570"/>
            <a:ext cx="354281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Shares became more valuable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81000" y="4032945"/>
            <a:ext cx="8382000" cy="750391"/>
          </a:xfrm>
          <a:prstGeom prst="roundRect">
            <a:avLst>
              <a:gd name="adj" fmla="val 8124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433197" y="4166295"/>
            <a:ext cx="8277606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0"/>
              </a:lnSpc>
              <a:buNone/>
            </a:pPr>
            <a:r>
              <a:rPr lang="en-US" sz="13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fundamental concept is IDENTICAL! 🎯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433197" y="4463355"/>
            <a:ext cx="8277606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70"/>
              </a:lnSpc>
              <a:spcBef>
                <a:spcPts val="450"/>
              </a:spcBef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Just bigger cups. And a LOT more lemons. 🍋🍋🍋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5353241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FF6B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Do Companies Sell Stock?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057424"/>
            <a:ext cx="8549640" cy="2266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85"/>
              </a:lnSpc>
              <a:buNone/>
            </a:pPr>
            <a:r>
              <a:rPr lang="en-US" sz="1275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Companies need money to grow faster than they could on their own.</a:t>
            </a:r>
            <a:endParaRPr lang="en-US" sz="1275" dirty="0"/>
          </a:p>
        </p:txBody>
      </p:sp>
      <p:sp>
        <p:nvSpPr>
          <p:cNvPr id="4" name="Text 2"/>
          <p:cNvSpPr/>
          <p:nvPr/>
        </p:nvSpPr>
        <p:spPr>
          <a:xfrm>
            <a:off x="381000" y="1417439"/>
            <a:ext cx="2705100" cy="992386"/>
          </a:xfrm>
          <a:prstGeom prst="roundRect">
            <a:avLst>
              <a:gd name="adj" fmla="val 6143"/>
            </a:avLst>
          </a:prstGeom>
          <a:solidFill>
            <a:srgbClr val="E8F4F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04813" y="1417439"/>
            <a:ext cx="0" cy="992386"/>
          </a:xfrm>
          <a:prstGeom prst="line">
            <a:avLst/>
          </a:prstGeom>
          <a:noFill/>
          <a:ln w="47625">
            <a:solidFill>
              <a:srgbClr val="16A08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00075" y="1588889"/>
            <a:ext cx="236086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🏭 Tesla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600075" y="1865114"/>
            <a:ext cx="2360867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Needed billions to build massive battery factories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219450" y="1417439"/>
            <a:ext cx="2705100" cy="992386"/>
          </a:xfrm>
          <a:prstGeom prst="roundRect">
            <a:avLst>
              <a:gd name="adj" fmla="val 6143"/>
            </a:avLst>
          </a:prstGeom>
          <a:solidFill>
            <a:srgbClr val="FFF4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243263" y="1417439"/>
            <a:ext cx="0" cy="992386"/>
          </a:xfrm>
          <a:prstGeom prst="line">
            <a:avLst/>
          </a:prstGeom>
          <a:noFill/>
          <a:ln w="47625">
            <a:solidFill>
              <a:srgbClr val="FDB91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38525" y="1588889"/>
            <a:ext cx="236086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FDB91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🎵 Spotify</a:t>
            </a:r>
            <a:endParaRPr lang="en-US" sz="1125" dirty="0"/>
          </a:p>
        </p:txBody>
      </p:sp>
      <p:sp>
        <p:nvSpPr>
          <p:cNvPr id="11" name="Text 9"/>
          <p:cNvSpPr/>
          <p:nvPr/>
        </p:nvSpPr>
        <p:spPr>
          <a:xfrm>
            <a:off x="3438525" y="1865114"/>
            <a:ext cx="2360867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Needed money to license music and compete with Apple Music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057900" y="1417439"/>
            <a:ext cx="2705100" cy="992386"/>
          </a:xfrm>
          <a:prstGeom prst="roundRect">
            <a:avLst>
              <a:gd name="adj" fmla="val 6143"/>
            </a:avLst>
          </a:prstGeom>
          <a:solidFill>
            <a:srgbClr val="FFE6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6081713" y="1417439"/>
            <a:ext cx="0" cy="992386"/>
          </a:xfrm>
          <a:prstGeom prst="line">
            <a:avLst/>
          </a:prstGeom>
          <a:noFill/>
          <a:ln w="47625">
            <a:solidFill>
              <a:srgbClr val="FF6B9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76975" y="1588889"/>
            <a:ext cx="236086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👕 Your Favorite Brand</a:t>
            </a:r>
            <a:endParaRPr lang="en-US" sz="1125" dirty="0"/>
          </a:p>
        </p:txBody>
      </p:sp>
      <p:sp>
        <p:nvSpPr>
          <p:cNvPr id="15" name="Text 13"/>
          <p:cNvSpPr/>
          <p:nvPr/>
        </p:nvSpPr>
        <p:spPr>
          <a:xfrm>
            <a:off x="6276975" y="1865114"/>
            <a:ext cx="2360867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70"/>
              </a:lnSpc>
              <a:buNone/>
            </a:pPr>
            <a:r>
              <a:rPr lang="en-US" sz="105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Needs capital to open stores in new cities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81000" y="2543175"/>
            <a:ext cx="8382000" cy="1756321"/>
          </a:xfrm>
          <a:prstGeom prst="roundRect">
            <a:avLst>
              <a:gd name="adj" fmla="val 3471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71500" y="2733675"/>
            <a:ext cx="816102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spcAft>
                <a:spcPts val="1050"/>
              </a:spcAft>
              <a:buNone/>
            </a:pPr>
            <a:r>
              <a:rPr lang="en-US" sz="1200" b="1" dirty="0">
                <a:solidFill>
                  <a:srgbClr val="16A0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Have Three Options: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71500" y="3080296"/>
            <a:ext cx="81610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A:</a:t>
            </a:r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Wait and save up profits (but competitors might win while you wait)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71500" y="3423196"/>
            <a:ext cx="81610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B:</a:t>
            </a:r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Take loans (but you owe that money back regardless of success)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71500" y="3766096"/>
            <a:ext cx="816102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C:</a:t>
            </a:r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Sell ownership shares (you get money now, investors share the risk!)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381000" y="4432846"/>
            <a:ext cx="8382000" cy="377130"/>
          </a:xfrm>
          <a:prstGeom prst="roundRect">
            <a:avLst>
              <a:gd name="adj" fmla="val 16164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394335" y="4528096"/>
            <a:ext cx="835533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give companies money now → They grow → Your shares become worth more! 📈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0500" y="228600"/>
            <a:ext cx="7694676" cy="342900"/>
          </a:xfrm>
          <a:prstGeom prst="rect">
            <a:avLst/>
          </a:prstGeom>
          <a:noFill/>
          <a:ln/>
        </p:spPr>
        <p:txBody>
          <a:bodyPr wrap="square" lIns="38100" tIns="0" rIns="3810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16A08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📊 What Makes Stock Prices Go Up or Down?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1003995"/>
            <a:ext cx="854964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0"/>
              </a:lnSpc>
              <a:buNone/>
            </a:pPr>
            <a:r>
              <a:rPr lang="en-US" sz="12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 prices change based on what people think the company is worth: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81000" y="1350615"/>
            <a:ext cx="4124325" cy="2735461"/>
          </a:xfrm>
          <a:prstGeom prst="roundRect">
            <a:avLst>
              <a:gd name="adj" fmla="val 2229"/>
            </a:avLst>
          </a:prstGeom>
          <a:solidFill>
            <a:srgbClr val="E8F5E9"/>
          </a:solidFill>
          <a:ln w="28575">
            <a:solidFill>
              <a:srgbClr val="4CAF5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43782" y="1550640"/>
            <a:ext cx="3798761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0"/>
              </a:lnSpc>
              <a:spcAft>
                <a:spcPts val="900"/>
              </a:spcAft>
              <a:buNone/>
            </a:pPr>
            <a:r>
              <a:rPr lang="en-US" sz="135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📈 Stock Goes UP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581025" y="1904851"/>
            <a:ext cx="3798761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Company makes more money than expected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81025" y="2514451"/>
            <a:ext cx="37987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They launch a product everyone wants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81025" y="2857351"/>
            <a:ext cx="37987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They expand into new markets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81025" y="3200251"/>
            <a:ext cx="37987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Investors believe the future looks bright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81025" y="3543151"/>
            <a:ext cx="37987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More people want to BUY than SELL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638675" y="1350615"/>
            <a:ext cx="4124325" cy="3002161"/>
          </a:xfrm>
          <a:prstGeom prst="roundRect">
            <a:avLst>
              <a:gd name="adj" fmla="val 2031"/>
            </a:avLst>
          </a:prstGeom>
          <a:solidFill>
            <a:srgbClr val="FFE6E6"/>
          </a:solidFill>
          <a:ln w="28575">
            <a:solidFill>
              <a:srgbClr val="FF4444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801457" y="1550640"/>
            <a:ext cx="3798761" cy="23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0"/>
              </a:lnSpc>
              <a:spcAft>
                <a:spcPts val="900"/>
              </a:spcAft>
              <a:buNone/>
            </a:pPr>
            <a:r>
              <a:rPr lang="en-US" sz="1350" b="1" dirty="0">
                <a:solidFill>
                  <a:srgbClr val="F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📉 Stock Goes DOWN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838700" y="1904851"/>
            <a:ext cx="3798761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Company loses money or makes less than expected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838700" y="2514451"/>
            <a:ext cx="37987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A competitor does something better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838700" y="2857351"/>
            <a:ext cx="3798761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Bad news (leadership problems, lawsuits)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838700" y="3466951"/>
            <a:ext cx="37987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Investors lose confidence in the future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838700" y="3809851"/>
            <a:ext cx="37987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500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More people want to SELL than BUY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81000" y="4486126"/>
            <a:ext cx="8382000" cy="377130"/>
          </a:xfrm>
          <a:prstGeom prst="roundRect">
            <a:avLst>
              <a:gd name="adj" fmla="val 16164"/>
            </a:avLst>
          </a:prstGeom>
          <a:solidFill>
            <a:srgbClr val="FDB913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394335" y="4581376"/>
            <a:ext cx="835533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D1D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not magic or gambling—it's people deciding what they think a company is worth! 💡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2026-01-09T23:32:37Z</dcterms:created>
  <dcterms:modified xsi:type="dcterms:W3CDTF">2026-01-09T23:32:37Z</dcterms:modified>
</cp:coreProperties>
</file>