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50143F-DA29-4E75-A70C-C511EA734CB1}" v="287" dt="2026-01-29T19:22:10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ACE46-8C5F-43B7-B1AD-DCA464DC2C48}" type="datetimeFigureOut"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CC566-3A14-44AB-AD02-8D2B606BFB8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18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109728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1945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Do We Even Need Money?</a:t>
            </a:r>
            <a:endParaRPr lang="en-US" sz="4400" dirty="0"/>
          </a:p>
        </p:txBody>
      </p:sp>
      <p:sp>
        <p:nvSpPr>
          <p:cNvPr id="4" name="Text 1"/>
          <p:cNvSpPr/>
          <p:nvPr/>
        </p:nvSpPr>
        <p:spPr>
          <a:xfrm>
            <a:off x="457200" y="3134509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(And Why We Can't Just Get Rid of It)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0FD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Dad Lesson on the Problem Money Solves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/>
                <a:ea typeface="Arial Black" pitchFamily="34" charset="-122"/>
                <a:cs typeface="Arial Black" pitchFamily="34" charset="-120"/>
              </a:rPr>
              <a:t>CHALLENGE #2: Run Your Lemonade Stand Without Money</a:t>
            </a:r>
            <a:endParaRPr lang="en-US" sz="2400">
              <a:latin typeface="Arial Black"/>
              <a:ea typeface="Calibri"/>
              <a:cs typeface="Calibri"/>
            </a:endParaRPr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77724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23107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Day 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194560" y="1096608"/>
            <a:ext cx="6217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Trade lemonade for random supplies. Recipe is inconsistent.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920240"/>
            <a:ext cx="82296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14547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Day 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194560" y="2011008"/>
            <a:ext cx="6217920" cy="5943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1400" dirty="0">
                <a:solidFill>
                  <a:srgbClr val="1F2937"/>
                </a:solidFill>
                <a:latin typeface="Arial"/>
                <a:ea typeface="Arial" pitchFamily="34" charset="-122"/>
                <a:cs typeface="Arial"/>
              </a:rPr>
              <a:t>Customer offers a book. You don't want a book. Customer leaves thirsty. Lost sale!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57200" y="2834640"/>
            <a:ext cx="8229600" cy="77724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305987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Day 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2194560" y="2925408"/>
            <a:ext cx="6217920" cy="5943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1400" dirty="0">
                <a:solidFill>
                  <a:srgbClr val="1F2937"/>
                </a:solidFill>
                <a:latin typeface="Arial"/>
                <a:ea typeface="Arial" pitchFamily="34" charset="-122"/>
                <a:cs typeface="Arial"/>
              </a:rPr>
              <a:t>You need ice. The only person with ice wants a bicycle. No ice = warm lemonade. Nobody buys.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57200" y="3749040"/>
            <a:ext cx="82296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97427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Day 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2194560" y="3839808"/>
            <a:ext cx="6217920" cy="5943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1400" dirty="0">
                <a:solidFill>
                  <a:srgbClr val="1F2937"/>
                </a:solidFill>
                <a:latin typeface="Arial"/>
                <a:ea typeface="Arial" pitchFamily="34" charset="-122"/>
                <a:cs typeface="Arial"/>
              </a:rPr>
              <a:t>Someone gives you a watermelon. You don't need it. Now frantically trading before it rots.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long before you give up? Most people quit within days!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78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73152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Enter: MONEY</a:t>
            </a:r>
            <a:endParaRPr lang="en-US" sz="4800" dirty="0"/>
          </a:p>
        </p:txBody>
      </p:sp>
      <p:sp>
        <p:nvSpPr>
          <p:cNvPr id="4" name="Text 1"/>
          <p:cNvSpPr/>
          <p:nvPr/>
        </p:nvSpPr>
        <p:spPr>
          <a:xfrm>
            <a:off x="457200" y="2468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Humanity's Genius Solution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1828800" y="3200400"/>
            <a:ext cx="5486400" cy="1371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</p:sp>
      <p:sp>
        <p:nvSpPr>
          <p:cNvPr id="6" name="Text 3"/>
          <p:cNvSpPr/>
          <p:nvPr/>
        </p:nvSpPr>
        <p:spPr>
          <a:xfrm>
            <a:off x="2286000" y="3383280"/>
            <a:ext cx="4572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Money solves all three problems:</a:t>
            </a:r>
            <a:endParaRPr lang="en-US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No double coincidence needed</a:t>
            </a:r>
            <a:endParaRPr lang="en-US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Doesn't spoil or die</a:t>
            </a:r>
            <a:endParaRPr lang="en-US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Everyone agrees on value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3200" b="1" dirty="0">
                <a:solidFill>
                  <a:srgbClr val="1F2937"/>
                </a:solidFill>
                <a:latin typeface="Arial Black"/>
                <a:ea typeface="Arial Black" pitchFamily="34" charset="-122"/>
                <a:cs typeface="Arial Black" pitchFamily="34" charset="-120"/>
              </a:rPr>
              <a:t>How Money Fixes Those Problems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1005840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91440" cy="1005840"/>
          </a:xfrm>
          <a:prstGeom prst="rect">
            <a:avLst/>
          </a:prstGeom>
          <a:solidFill>
            <a:srgbClr val="047857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28016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63040" y="1143000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Solves Double Coincidence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463040" y="1481328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Trade lemonade to ANYONE for money. Then use money to buy cups from someone else. Two simple steps!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457200" y="2194560"/>
            <a:ext cx="8229600" cy="1005840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</a:ln>
        </p:spPr>
      </p:sp>
      <p:sp>
        <p:nvSpPr>
          <p:cNvPr id="9" name="Shape 6"/>
          <p:cNvSpPr/>
          <p:nvPr/>
        </p:nvSpPr>
        <p:spPr>
          <a:xfrm>
            <a:off x="457200" y="2194560"/>
            <a:ext cx="91440" cy="1005840"/>
          </a:xfrm>
          <a:prstGeom prst="rect">
            <a:avLst/>
          </a:prstGeom>
          <a:solidFill>
            <a:srgbClr val="047857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46888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463040" y="2331720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Stores Value</a:t>
            </a:r>
            <a:endParaRPr lang="en-US" sz="1800" dirty="0"/>
          </a:p>
        </p:txBody>
      </p:sp>
      <p:sp>
        <p:nvSpPr>
          <p:cNvPr id="12" name="Text 8"/>
          <p:cNvSpPr/>
          <p:nvPr/>
        </p:nvSpPr>
        <p:spPr>
          <a:xfrm>
            <a:off x="1463040" y="2670048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Instead of 10 chickens to feed, you have $50 in your wallet. Doesn't spoil, die, or squawk at 5 AM!</a:t>
            </a:r>
            <a:endParaRPr lang="en-US" sz="1400" dirty="0"/>
          </a:p>
        </p:txBody>
      </p:sp>
      <p:sp>
        <p:nvSpPr>
          <p:cNvPr id="13" name="Shape 9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</a:ln>
        </p:spPr>
      </p:sp>
      <p:sp>
        <p:nvSpPr>
          <p:cNvPr id="14" name="Shape 10"/>
          <p:cNvSpPr/>
          <p:nvPr/>
        </p:nvSpPr>
        <p:spPr>
          <a:xfrm>
            <a:off x="457200" y="3383280"/>
            <a:ext cx="91440" cy="1005840"/>
          </a:xfrm>
          <a:prstGeom prst="rect">
            <a:avLst/>
          </a:prstGeom>
          <a:solidFill>
            <a:srgbClr val="047857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3657600"/>
            <a:ext cx="457200" cy="4572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463040" y="3520440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Measures Value</a:t>
            </a:r>
            <a:endParaRPr lang="en-US" sz="1800" dirty="0"/>
          </a:p>
        </p:txBody>
      </p:sp>
      <p:sp>
        <p:nvSpPr>
          <p:cNvPr id="17" name="Text 12"/>
          <p:cNvSpPr/>
          <p:nvPr/>
        </p:nvSpPr>
        <p:spPr>
          <a:xfrm>
            <a:off x="1463040" y="3858768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all agree $1 = $1. When cups cost $0.50 and lemonade costs $2, everyone understands the exchange.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But Wait... Could We Just Share Everything?</a:t>
            </a:r>
            <a:endParaRPr lang="en-US" sz="24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191409"/>
            <a:ext cx="640080" cy="64008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1554480" y="1097280"/>
            <a:ext cx="6858000" cy="82296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5" name="Text 2"/>
          <p:cNvSpPr/>
          <p:nvPr/>
        </p:nvSpPr>
        <p:spPr>
          <a:xfrm>
            <a:off x="1737360" y="1191409"/>
            <a:ext cx="6492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if we just gave each other stuff when we needed it? No money, no trading, just generous sharing?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2103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actually works beautifully... in tiny groups!</a:t>
            </a:r>
            <a:endParaRPr lang="en-US" sz="2000" dirty="0"/>
          </a:p>
        </p:txBody>
      </p:sp>
      <p:sp>
        <p:nvSpPr>
          <p:cNvPr id="7" name="Shape 4"/>
          <p:cNvSpPr/>
          <p:nvPr/>
        </p:nvSpPr>
        <p:spPr>
          <a:xfrm>
            <a:off x="1371600" y="2651760"/>
            <a:ext cx="6400800" cy="548640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8" name="Text 5"/>
          <p:cNvSpPr/>
          <p:nvPr/>
        </p:nvSpPr>
        <p:spPr>
          <a:xfrm>
            <a:off x="1371600" y="27432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 of 4: Perfect! Everyone shares. ✓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1371600" y="3337560"/>
            <a:ext cx="6400800" cy="5486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7"/>
          <p:cNvSpPr/>
          <p:nvPr/>
        </p:nvSpPr>
        <p:spPr>
          <a:xfrm>
            <a:off x="1371600" y="3438144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people: Getting complicated...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1371600" y="4023360"/>
            <a:ext cx="6400800" cy="54864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2" name="Text 9"/>
          <p:cNvSpPr/>
          <p:nvPr/>
        </p:nvSpPr>
        <p:spPr>
          <a:xfrm>
            <a:off x="1371600" y="4123944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10,000 people: IMPOSSIBLE! ✗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Sharing Breaks Down at Scale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777240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188720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09728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Free Rider Problem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1280160" y="141732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 people take more than they give. How do you know? Who decides?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1920240"/>
            <a:ext cx="8229600" cy="777240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</a:ln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103120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80160" y="201168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Coordination Problem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280160" y="233172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people want to bake cookies, 2 want to fix plumbing. How do you incentivize hard work?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457200" y="2834640"/>
            <a:ext cx="8229600" cy="777240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</a:ln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017520"/>
            <a:ext cx="411480" cy="4114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292608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Fairness Problem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1280160" y="324612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1 hour tutoring = 1 hour brain surgery? Some work is more valuable.</a:t>
            </a:r>
            <a:endParaRPr lang="en-US" sz="1300" dirty="0"/>
          </a:p>
        </p:txBody>
      </p:sp>
      <p:sp>
        <p:nvSpPr>
          <p:cNvPr id="15" name="Shape 10"/>
          <p:cNvSpPr/>
          <p:nvPr/>
        </p:nvSpPr>
        <p:spPr>
          <a:xfrm>
            <a:off x="457200" y="3749040"/>
            <a:ext cx="8229600" cy="777240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</a:ln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931920"/>
            <a:ext cx="411480" cy="4114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280160" y="384048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Scale Problem</a:t>
            </a:r>
            <a:endParaRPr lang="en-US" sz="1600" dirty="0"/>
          </a:p>
        </p:txBody>
      </p:sp>
      <p:sp>
        <p:nvSpPr>
          <p:cNvPr id="18" name="Text 12"/>
          <p:cNvSpPr/>
          <p:nvPr/>
        </p:nvSpPr>
        <p:spPr>
          <a:xfrm>
            <a:off x="1280160" y="416052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Can't track favors for 1,000+ people. Works for families, impossible for cities.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Quick History: How Money Evolved</a:t>
            </a:r>
            <a:endParaRPr lang="en-US" sz="28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868680"/>
            <a:ext cx="548640" cy="54864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457200" y="1554480"/>
            <a:ext cx="8229600" cy="640080"/>
          </a:xfrm>
          <a:prstGeom prst="rect">
            <a:avLst/>
          </a:prstGeom>
          <a:solidFill>
            <a:srgbClr val="F0FDF4"/>
          </a:solidFill>
          <a:ln w="12700">
            <a:solidFill>
              <a:schemeClr val="accent6">
                <a:lumMod val="75000"/>
              </a:schemeClr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640080" y="1736015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First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737360" y="1736015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Commodity Money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206240" y="1736015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Shells, salt, cattle, grain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132320" y="1736015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Spoils or dies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57200" y="2286000"/>
            <a:ext cx="8229600" cy="640080"/>
          </a:xfrm>
          <a:prstGeom prst="rect">
            <a:avLst/>
          </a:prstGeom>
          <a:solidFill>
            <a:srgbClr val="F0FDF4"/>
          </a:solidFill>
          <a:ln w="12700">
            <a:solidFill>
              <a:schemeClr val="accent6">
                <a:lumMod val="75000"/>
              </a:scheme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40080" y="2467535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Then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737360" y="2467535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Precious Metals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4206240" y="2467535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Gold and silver coins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7132320" y="2467535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Heavy to carry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57200" y="3017520"/>
            <a:ext cx="8229600" cy="640080"/>
          </a:xfrm>
          <a:prstGeom prst="rect">
            <a:avLst/>
          </a:prstGeom>
          <a:solidFill>
            <a:srgbClr val="F0FDF4"/>
          </a:solidFill>
          <a:ln w="12700">
            <a:solidFill>
              <a:schemeClr val="accent6">
                <a:lumMod val="75000"/>
              </a:scheme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40080" y="3202417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Next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737360" y="3202417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Paper Money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4206240" y="3202417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Bills representing metal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7132320" y="3202417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Required trust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3749040"/>
            <a:ext cx="8229600" cy="640080"/>
          </a:xfrm>
          <a:prstGeom prst="rect">
            <a:avLst/>
          </a:prstGeom>
          <a:solidFill>
            <a:srgbClr val="047857"/>
          </a:solidFill>
          <a:ln w="12700">
            <a:solidFill>
              <a:schemeClr val="accent6">
                <a:lumMod val="75000"/>
              </a:scheme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40080" y="3930575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Now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1737360" y="3930575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Money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4206240" y="3930575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 cards, Venmo, crypto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7132320" y="3930575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Purely abstract!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 fact: 'Salary' comes from 'salt' (Roman soldiers were paid in it!)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Lemonade Stand WITH Money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114800" y="1075765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000000"/>
                </a:solidFill>
              </a:rPr>
              <a:t>🍋</a:t>
            </a:r>
            <a:endParaRPr lang="en-US" sz="6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920240"/>
            <a:ext cx="32004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371600" y="193852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 payment from ANYONE who wants lemonade</a:t>
            </a:r>
            <a:endParaRPr lang="en-US" sz="14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304288"/>
            <a:ext cx="320040" cy="32004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371600" y="2322576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 exactly the supplies you need from specialists</a:t>
            </a:r>
            <a:endParaRPr lang="en-US" sz="14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688336"/>
            <a:ext cx="320040" cy="32004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371600" y="2706624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profits to invest in growing the business</a:t>
            </a:r>
            <a:endParaRPr lang="en-US" sz="14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072384"/>
            <a:ext cx="320040" cy="3200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371600" y="3090672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 profit easily (money in vs. money out)</a:t>
            </a:r>
            <a:endParaRPr lang="en-US" sz="140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456432"/>
            <a:ext cx="320040" cy="320040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1371600" y="347472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 yourself a wage you can use anywhere</a:t>
            </a:r>
            <a:endParaRPr lang="en-US" sz="1400" dirty="0"/>
          </a:p>
        </p:txBody>
      </p:sp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840480"/>
            <a:ext cx="320040" cy="320040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1371600" y="38587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 based on a standard everyone understands</a:t>
            </a:r>
            <a:endParaRPr lang="en-US" sz="1400" dirty="0"/>
          </a:p>
        </p:txBody>
      </p:sp>
      <p:sp>
        <p:nvSpPr>
          <p:cNvPr id="16" name="Shape 8"/>
          <p:cNvSpPr/>
          <p:nvPr/>
        </p:nvSpPr>
        <p:spPr>
          <a:xfrm>
            <a:off x="457200" y="4480560"/>
            <a:ext cx="8229600" cy="548640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17" name="Text 9"/>
          <p:cNvSpPr/>
          <p:nvPr/>
        </p:nvSpPr>
        <p:spPr>
          <a:xfrm>
            <a:off x="914400" y="4572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money: Even a simple lemonade stand is impossible. With money: You can build a business empire.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"But Money Still Causes Problems!"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absolutely right. Money does have issues: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1371600" y="1371600"/>
            <a:ext cx="6400800" cy="365760"/>
          </a:xfrm>
          <a:prstGeom prst="rect">
            <a:avLst/>
          </a:prstGeom>
          <a:solidFill>
            <a:srgbClr val="F0FDF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554480" y="1417320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 people don't have enough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371600" y="1828800"/>
            <a:ext cx="6400800" cy="365760"/>
          </a:xfrm>
          <a:prstGeom prst="rect">
            <a:avLst/>
          </a:prstGeom>
          <a:solidFill>
            <a:srgbClr val="F0FDF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554480" y="1874520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Creates stress and affects relationships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371600" y="2286000"/>
            <a:ext cx="6400800" cy="365760"/>
          </a:xfrm>
          <a:prstGeom prst="rect">
            <a:avLst/>
          </a:prstGeom>
          <a:solidFill>
            <a:srgbClr val="F0FDF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54480" y="2331720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Inequality can be extreme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371600" y="2743200"/>
            <a:ext cx="6400800" cy="365760"/>
          </a:xfrm>
          <a:prstGeom prst="rect">
            <a:avLst/>
          </a:prstGeom>
          <a:solidFill>
            <a:srgbClr val="F0FDF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554480" y="2788920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sometimes value money over everything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0" y="3200400"/>
            <a:ext cx="6400800" cy="365760"/>
          </a:xfrm>
          <a:prstGeom prst="rect">
            <a:avLst/>
          </a:prstGeom>
          <a:solidFill>
            <a:srgbClr val="F0FDF4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554480" y="3246120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corrupt values and priorities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3749040"/>
            <a:ext cx="8229600" cy="1188720"/>
          </a:xfrm>
          <a:prstGeom prst="rect">
            <a:avLst/>
          </a:prstGeom>
          <a:solidFill>
            <a:srgbClr val="047857"/>
          </a:solidFill>
          <a:ln/>
        </p:spPr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068408"/>
            <a:ext cx="548640" cy="54864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645920" y="3930575"/>
            <a:ext cx="6858000" cy="8229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"/>
                <a:ea typeface="Arial" pitchFamily="34" charset="-122"/>
                <a:cs typeface="Arial"/>
              </a:rPr>
              <a:t>BUT: Money doesn't CREATE these problems—it REVEALS them.</a:t>
            </a:r>
            <a:endParaRPr lang="en-US" sz="1600">
              <a:latin typeface="Arial"/>
              <a:cs typeface="Arial"/>
            </a:endParaRPr>
          </a:p>
          <a:p>
            <a:endParaRPr lang="en-US" sz="1050" b="1" dirty="0">
              <a:solidFill>
                <a:srgbClr val="FFFFFF"/>
              </a:solidFill>
              <a:latin typeface="Arial"/>
              <a:ea typeface="Arial" pitchFamily="34" charset="-122"/>
              <a:cs typeface="Arial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Inequality, greed, and stress existed before money. Getting rid of money wouldn't solve them—it would just make everything more complicated on top of them!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CHALLENGE #3: Can You Design a Better System?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money has problems but bartering is impossible, what could work better?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4630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Time-Based Currency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75564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Everyone's hour = same value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0" y="1573306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Problem: </a:t>
            </a:r>
            <a:r>
              <a:rPr lang="en-US" sz="11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easy work = hard work?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73152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2860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Skill-Based Points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257860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tasks earn different points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57600" y="2376095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Problem: </a:t>
            </a:r>
            <a:r>
              <a:rPr lang="en-US" sz="11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decides values? (It's just money again!)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017520"/>
            <a:ext cx="8229600" cy="73152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1089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Reputation Systems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" y="340156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 reviews = more access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657600" y="3205779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Problem: </a:t>
            </a:r>
            <a:r>
              <a:rPr lang="en-US" sz="11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Easy to game. Popularity contests?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3840480"/>
            <a:ext cx="8229600" cy="73152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9319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Cryptocurrency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" y="422452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Digital, decentralized money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657600" y="4022015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Problem: </a:t>
            </a:r>
            <a:r>
              <a:rPr lang="en-US" sz="11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Still money, just different form!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78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">
            <a:extLst>
              <a:ext uri="{FF2B5EF4-FFF2-40B4-BE49-F238E27FC236}">
                <a16:creationId xmlns:a16="http://schemas.microsoft.com/office/drawing/2014/main" id="{C2BA79AF-878B-A6C6-CB4C-605D32152848}"/>
              </a:ext>
            </a:extLst>
          </p:cNvPr>
          <p:cNvSpPr/>
          <p:nvPr/>
        </p:nvSpPr>
        <p:spPr>
          <a:xfrm>
            <a:off x="4155141" y="1286883"/>
            <a:ext cx="4666129" cy="29126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</p:sp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Bottom Line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914400" y="1286883"/>
            <a:ext cx="3018865" cy="29193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4465" y="148321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68188" y="2373406"/>
            <a:ext cx="2911289" cy="18288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Money exists because all the alternatives are worse.</a:t>
            </a: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77331A-8041-6C14-6E6C-818724EEBD69}"/>
              </a:ext>
            </a:extLst>
          </p:cNvPr>
          <p:cNvSpPr txBox="1"/>
          <p:nvPr/>
        </p:nvSpPr>
        <p:spPr>
          <a:xfrm>
            <a:off x="4249271" y="1697691"/>
            <a:ext cx="4437530" cy="23391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US" sz="1600" b="1" baseline="0" dirty="0">
                <a:solidFill>
                  <a:srgbClr val="1F2937"/>
                </a:solidFill>
                <a:latin typeface="Arial"/>
                <a:ea typeface="Segoe UI"/>
                <a:cs typeface="Segoe UI"/>
              </a:rPr>
              <a:t>Money is three things:</a:t>
            </a:r>
            <a:r>
              <a:rPr lang="en-US" sz="1600" dirty="0">
                <a:latin typeface="Arial"/>
                <a:ea typeface="Segoe UI"/>
                <a:cs typeface="Segoe UI"/>
              </a:rPr>
              <a:t>​</a:t>
            </a:r>
          </a:p>
          <a:p>
            <a:pPr marL="342900" indent="-342900" rtl="0">
              <a:buAutoNum type="arabicPeriod"/>
            </a:pPr>
            <a:r>
              <a:rPr lang="en-US" sz="1400" baseline="0" dirty="0">
                <a:solidFill>
                  <a:srgbClr val="1F2937"/>
                </a:solidFill>
                <a:latin typeface="Arial"/>
                <a:ea typeface="Segoe UI"/>
                <a:cs typeface="Segoe UI"/>
              </a:rPr>
              <a:t>A medium of exchange (makes trading simple)</a:t>
            </a:r>
            <a:r>
              <a:rPr lang="en-US" sz="1400" dirty="0">
                <a:latin typeface="Arial"/>
                <a:ea typeface="Segoe UI"/>
                <a:cs typeface="Segoe UI"/>
              </a:rPr>
              <a:t>​</a:t>
            </a:r>
          </a:p>
          <a:p>
            <a:pPr marL="342900" indent="-342900">
              <a:buAutoNum type="arabicPeriod"/>
            </a:pPr>
            <a:r>
              <a:rPr lang="en-US" sz="1400" baseline="0" dirty="0">
                <a:solidFill>
                  <a:srgbClr val="1F2937"/>
                </a:solidFill>
                <a:latin typeface="Arial"/>
                <a:ea typeface="Segoe UI"/>
                <a:cs typeface="Segoe UI"/>
              </a:rPr>
              <a:t>A store of value (lets you save)</a:t>
            </a:r>
            <a:r>
              <a:rPr lang="en-US" sz="1400" dirty="0">
                <a:latin typeface="Arial"/>
                <a:ea typeface="Segoe UI"/>
                <a:cs typeface="Segoe UI"/>
              </a:rPr>
              <a:t>​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sz="1400" baseline="0" dirty="0">
                <a:solidFill>
                  <a:srgbClr val="1F2937"/>
                </a:solidFill>
                <a:latin typeface="Arial"/>
                <a:ea typeface="Segoe UI"/>
                <a:cs typeface="Segoe UI"/>
              </a:rPr>
              <a:t>A unit of account (measures worth)</a:t>
            </a:r>
            <a:r>
              <a:rPr lang="en-US" sz="1400" dirty="0">
                <a:latin typeface="Arial"/>
                <a:ea typeface="Segoe UI"/>
                <a:cs typeface="Segoe UI"/>
              </a:rPr>
              <a:t>​</a:t>
            </a:r>
            <a:endParaRPr lang="en-US">
              <a:latin typeface="Calibri"/>
              <a:ea typeface="Calibri"/>
              <a:cs typeface="Calibri"/>
            </a:endParaRPr>
          </a:p>
          <a:p>
            <a:pPr algn="ctr" rtl="0"/>
            <a:r>
              <a:rPr lang="en-US" sz="1400" dirty="0">
                <a:latin typeface="Calibri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en-US" sz="1400" baseline="0" dirty="0">
                <a:solidFill>
                  <a:srgbClr val="1F2937"/>
                </a:solidFill>
                <a:latin typeface="Arial"/>
                <a:ea typeface="Segoe UI"/>
                <a:cs typeface="Segoe UI"/>
              </a:rPr>
              <a:t>The real question isn't </a:t>
            </a:r>
            <a:r>
              <a:rPr lang="en-US" sz="1400" i="1" baseline="0" dirty="0">
                <a:solidFill>
                  <a:srgbClr val="1F2937"/>
                </a:solidFill>
                <a:latin typeface="Arial"/>
                <a:ea typeface="Segoe UI"/>
                <a:cs typeface="Segoe UI"/>
              </a:rPr>
              <a:t>"Why do we need money?"</a:t>
            </a:r>
            <a:r>
              <a:rPr lang="en-US" sz="1400" dirty="0">
                <a:latin typeface="Arial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en-US" sz="1400" dirty="0">
                <a:latin typeface="Calibri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en-US" sz="1400" baseline="0" dirty="0">
                <a:solidFill>
                  <a:srgbClr val="1F2937"/>
                </a:solidFill>
                <a:latin typeface="Arial"/>
                <a:ea typeface="Segoe UI"/>
                <a:cs typeface="Segoe UI"/>
              </a:rPr>
              <a:t>The real question is </a:t>
            </a:r>
            <a:r>
              <a:rPr lang="en-US" sz="1400" b="1" baseline="0" dirty="0">
                <a:solidFill>
                  <a:srgbClr val="F59E0B"/>
                </a:solidFill>
                <a:latin typeface="Arial"/>
                <a:ea typeface="Segoe UI"/>
                <a:cs typeface="Segoe UI"/>
              </a:rPr>
              <a:t>"How can we use money more fairly and wisely?"</a:t>
            </a:r>
            <a:r>
              <a:rPr lang="en-US" sz="1400" dirty="0">
                <a:latin typeface="Arial"/>
                <a:ea typeface="Segoe UI"/>
                <a:cs typeface="Segoe UI"/>
              </a:rPr>
              <a:t>​</a:t>
            </a:r>
          </a:p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F293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Big Question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22860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371600"/>
            <a:ext cx="54864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828800" y="1371600"/>
            <a:ext cx="6400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Money seems to cause all kinds of problems—stress, inequality, arguments.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 why don't we just... </a:t>
            </a:r>
            <a:r>
              <a:rPr lang="en-US" sz="2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rid of it?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457200" y="3474720"/>
            <a:ext cx="8229600" cy="1371600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365760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Here's the truth: Humans tried living without money for thousands of years. It was such a disaster that EVERY civilization eventually invented money.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F293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Try This Week</a:t>
            </a:r>
            <a:endParaRPr lang="en-US" sz="38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914400"/>
            <a:ext cx="548640" cy="54864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914400" y="1464386"/>
            <a:ext cx="7315200" cy="1413284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</a:ln>
        </p:spPr>
      </p:sp>
      <p:sp>
        <p:nvSpPr>
          <p:cNvPr id="5" name="Text 2"/>
          <p:cNvSpPr/>
          <p:nvPr/>
        </p:nvSpPr>
        <p:spPr>
          <a:xfrm>
            <a:off x="1371600" y="18288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three days, notice every time you or your family uses money.</a:t>
            </a: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time, ask yourself: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"How would I do this with bartering?"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914400" y="3017520"/>
            <a:ext cx="7315200" cy="320040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Text 4"/>
          <p:cNvSpPr/>
          <p:nvPr/>
        </p:nvSpPr>
        <p:spPr>
          <a:xfrm>
            <a:off x="1097280" y="3063240"/>
            <a:ext cx="6949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Buying coffee? Need to find barista who wants what you have.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914400" y="3401568"/>
            <a:ext cx="7315200" cy="320040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9" name="Text 6"/>
          <p:cNvSpPr/>
          <p:nvPr/>
        </p:nvSpPr>
        <p:spPr>
          <a:xfrm>
            <a:off x="1097280" y="3447288"/>
            <a:ext cx="6949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Paying rent? Hope landlord needs 700 chickens!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914400" y="3785616"/>
            <a:ext cx="7315200" cy="320040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11" name="Text 8"/>
          <p:cNvSpPr/>
          <p:nvPr/>
        </p:nvSpPr>
        <p:spPr>
          <a:xfrm>
            <a:off x="1097280" y="3831336"/>
            <a:ext cx="6949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Shopping online? Try bartering through a screen...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914400" y="4169664"/>
            <a:ext cx="7315200" cy="320040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13" name="Text 10"/>
          <p:cNvSpPr/>
          <p:nvPr/>
        </p:nvSpPr>
        <p:spPr>
          <a:xfrm>
            <a:off x="1097280" y="4215384"/>
            <a:ext cx="6949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paid? Employer must have things YOU want.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E3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91440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0116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Discussion Question</a:t>
            </a:r>
            <a:endParaRPr lang="en-US" sz="3800" dirty="0"/>
          </a:p>
        </p:txBody>
      </p:sp>
      <p:sp>
        <p:nvSpPr>
          <p:cNvPr id="4" name="Shape 1"/>
          <p:cNvSpPr/>
          <p:nvPr/>
        </p:nvSpPr>
        <p:spPr>
          <a:xfrm>
            <a:off x="1371600" y="2743200"/>
            <a:ext cx="6400800" cy="180728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</p:sp>
      <p:sp>
        <p:nvSpPr>
          <p:cNvPr id="5" name="Text 2"/>
          <p:cNvSpPr/>
          <p:nvPr/>
        </p:nvSpPr>
        <p:spPr>
          <a:xfrm>
            <a:off x="1828800" y="3098202"/>
            <a:ext cx="5486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 could invent a new form of money that solved one problem with current money, what would it be?</a:t>
            </a: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problem would you solve?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would your solution work?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478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14800" y="1104900"/>
            <a:ext cx="914400" cy="914400"/>
          </a:xfrm>
          <a:prstGeom prst="rect">
            <a:avLst/>
          </a:prstGeom>
          <a:effectLst>
            <a:outerShdw blurRad="50800" dist="38100" dir="2700000">
              <a:srgbClr val="000000">
                <a:alpha val="40000"/>
              </a:srgbClr>
            </a:outerShdw>
            <a:reflection stA="52000" endPos="35000" dir="5400000" sy="-100000" algn="bl" rotWithShape="0"/>
          </a:effectLst>
        </p:spPr>
      </p:pic>
      <p:sp>
        <p:nvSpPr>
          <p:cNvPr id="3" name="Text 0"/>
          <p:cNvSpPr/>
          <p:nvPr/>
        </p:nvSpPr>
        <p:spPr>
          <a:xfrm>
            <a:off x="457200" y="2410851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Thank You!</a:t>
            </a:r>
            <a:endParaRPr lang="en-US" sz="4800" dirty="0"/>
          </a:p>
        </p:txBody>
      </p:sp>
      <p:sp>
        <p:nvSpPr>
          <p:cNvPr id="4" name="Text 1"/>
          <p:cNvSpPr/>
          <p:nvPr/>
        </p:nvSpPr>
        <p:spPr>
          <a:xfrm>
            <a:off x="457200" y="30251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learning about money and how to use it wisely!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F293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Lemonade Stand Before Money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3840480" cy="3207123"/>
          </a:xfrm>
          <a:prstGeom prst="rect">
            <a:avLst/>
          </a:prstGeom>
          <a:solidFill>
            <a:srgbClr val="FFFFFF"/>
          </a:solidFill>
          <a:ln>
            <a:solidFill>
              <a:schemeClr val="accent6">
                <a:lumMod val="75000"/>
              </a:schemeClr>
            </a:solidFill>
          </a:ln>
        </p:spPr>
      </p:sp>
      <p:sp>
        <p:nvSpPr>
          <p:cNvPr id="4" name="Text 2"/>
          <p:cNvSpPr/>
          <p:nvPr/>
        </p:nvSpPr>
        <p:spPr>
          <a:xfrm>
            <a:off x="900953" y="1844936"/>
            <a:ext cx="2926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000000"/>
                </a:solidFill>
              </a:rPr>
              <a:t>🍋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57201" y="2759336"/>
            <a:ext cx="384047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have: </a:t>
            </a:r>
            <a:r>
              <a:rPr lang="en-US" sz="18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Amazing lemonade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00953" y="321653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need: </a:t>
            </a:r>
            <a:r>
              <a:rPr lang="en-US" sz="1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Plastic cups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275665" y="3673736"/>
            <a:ext cx="4022015" cy="3657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1F2937"/>
                </a:solidFill>
                <a:latin typeface="Arial"/>
                <a:ea typeface="Arial" pitchFamily="34" charset="-122"/>
                <a:cs typeface="Arial"/>
              </a:rPr>
              <a:t>Alice offers</a:t>
            </a:r>
            <a:r>
              <a:rPr lang="en-US" sz="1800" b="1" dirty="0">
                <a:solidFill>
                  <a:srgbClr val="1F2937"/>
                </a:solidFill>
                <a:latin typeface="Arial"/>
                <a:ea typeface="Arial" pitchFamily="34" charset="-122"/>
                <a:cs typeface="Arial"/>
              </a:rPr>
              <a:t>: </a:t>
            </a:r>
            <a:r>
              <a:rPr lang="en-US" sz="1800" dirty="0">
                <a:solidFill>
                  <a:srgbClr val="1F2937"/>
                </a:solidFill>
                <a:latin typeface="Arial"/>
                <a:ea typeface="Arial" pitchFamily="34" charset="-122"/>
                <a:cs typeface="Arial"/>
              </a:rPr>
              <a:t>A live chicken 🐔</a:t>
            </a:r>
            <a:endParaRPr lang="en-US" sz="1800" dirty="0">
              <a:latin typeface="Arial"/>
              <a:cs typeface="Arial"/>
            </a:endParaRPr>
          </a:p>
        </p:txBody>
      </p:sp>
      <p:sp>
        <p:nvSpPr>
          <p:cNvPr id="8" name="Text 6"/>
          <p:cNvSpPr/>
          <p:nvPr/>
        </p:nvSpPr>
        <p:spPr>
          <a:xfrm>
            <a:off x="4754880" y="2214730"/>
            <a:ext cx="3931920" cy="24487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problem: </a:t>
            </a: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don't want a chicken! You want cups!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400" i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 to the nightmare of bartering.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/>
                <a:ea typeface="Arial Black" pitchFamily="34" charset="-122"/>
                <a:cs typeface="Arial Black" pitchFamily="34" charset="-120"/>
              </a:rPr>
              <a:t>CHALLENGE</a:t>
            </a:r>
            <a:r>
              <a:rPr lang="en-US" sz="2800" b="1" dirty="0">
                <a:solidFill>
                  <a:srgbClr val="FFFFFF"/>
                </a:solidFill>
                <a:latin typeface="Arial Black"/>
                <a:ea typeface="Arial Black" pitchFamily="34" charset="-122"/>
                <a:cs typeface="Arial Black" pitchFamily="34" charset="-120"/>
              </a:rPr>
              <a:t> #1: The Bartering Disaster</a:t>
            </a:r>
            <a:endParaRPr lang="en-US" sz="2800">
              <a:latin typeface="Arial Black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225027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you figure out how to get cups through bartering?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1819387"/>
            <a:ext cx="1920240" cy="1188720"/>
          </a:xfrm>
          <a:prstGeom prst="rect">
            <a:avLst/>
          </a:prstGeom>
          <a:solidFill>
            <a:srgbClr val="F0FDF4"/>
          </a:solidFill>
          <a:ln w="25400">
            <a:solidFill>
              <a:srgbClr val="0478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910827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Jake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2276587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Has: </a:t>
            </a: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Chicken 🐔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550907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Wants: </a:t>
            </a: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lemonade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606040" y="1819387"/>
            <a:ext cx="1920240" cy="1188720"/>
          </a:xfrm>
          <a:prstGeom prst="rect">
            <a:avLst/>
          </a:prstGeom>
          <a:solidFill>
            <a:srgbClr val="F0FDF4"/>
          </a:solidFill>
          <a:ln w="25400">
            <a:solidFill>
              <a:srgbClr val="0478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06040" y="1910827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Sarah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697480" y="2276587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Has: </a:t>
            </a: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Cups 🥤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697480" y="2550907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Wants: </a:t>
            </a: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Fresh eggs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1819387"/>
            <a:ext cx="1920240" cy="1188720"/>
          </a:xfrm>
          <a:prstGeom prst="rect">
            <a:avLst/>
          </a:prstGeom>
          <a:solidFill>
            <a:srgbClr val="F0FDF4"/>
          </a:solidFill>
          <a:ln w="25400">
            <a:solidFill>
              <a:srgbClr val="04785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10827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Mike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846320" y="2276587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Has: </a:t>
            </a: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Eggs 🥚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46320" y="2550907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Wants: </a:t>
            </a: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Skateboard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903720" y="1819387"/>
            <a:ext cx="1920240" cy="1188720"/>
          </a:xfrm>
          <a:prstGeom prst="rect">
            <a:avLst/>
          </a:prstGeom>
          <a:solidFill>
            <a:srgbClr val="F0FDF4"/>
          </a:solidFill>
          <a:ln w="25400">
            <a:solidFill>
              <a:srgbClr val="04785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03720" y="1910827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Emma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995160" y="2276587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Has: </a:t>
            </a: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Skateboard 🛹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995160" y="2550907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Wants: </a:t>
            </a: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Chicken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3282427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many trades to get cups? Think about it...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CHALLENGE #1: The Answer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need to make FOUR trades: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1371600" y="1463040"/>
            <a:ext cx="6400800" cy="50292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554480" y="1554480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Trade lemonade → Jake → Get chicken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371600" y="2103120"/>
            <a:ext cx="6400800" cy="50292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554480" y="2194560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Trade chicken → Emma → Get skateboard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371600" y="2743200"/>
            <a:ext cx="6400800" cy="50292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554480" y="2834640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Trade skateboard → Mike → Get eggs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371600" y="3383280"/>
            <a:ext cx="6400800" cy="502920"/>
          </a:xfrm>
          <a:prstGeom prst="rect">
            <a:avLst/>
          </a:prstGeom>
          <a:solidFill>
            <a:srgbClr val="F0FDF4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554480" y="3474720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Trade eggs → Sarah → Get cups!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4023360"/>
            <a:ext cx="8229600" cy="8229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41605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that's assuming everyone is available RIGHT NOW and your lemonade isn't getting warm while you run around town!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D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Three Impossible Problems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a world without money is basically impossible: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371600"/>
            <a:ext cx="91440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Shape 4"/>
          <p:cNvSpPr/>
          <p:nvPr/>
        </p:nvSpPr>
        <p:spPr>
          <a:xfrm>
            <a:off x="822960" y="1600200"/>
            <a:ext cx="457200" cy="457200"/>
          </a:xfrm>
          <a:prstGeom prst="ellipse">
            <a:avLst/>
          </a:prstGeom>
          <a:solidFill>
            <a:srgbClr val="1E3A8A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600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463040" y="1508760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Double Coincidence Problem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463040" y="1847088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someone who has what you want AND wants what you have at the same time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468880"/>
            <a:ext cx="8229600" cy="9144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Shape 9"/>
          <p:cNvSpPr/>
          <p:nvPr/>
        </p:nvSpPr>
        <p:spPr>
          <a:xfrm>
            <a:off x="457200" y="2468880"/>
            <a:ext cx="91440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Shape 10"/>
          <p:cNvSpPr/>
          <p:nvPr/>
        </p:nvSpPr>
        <p:spPr>
          <a:xfrm>
            <a:off x="822960" y="2697480"/>
            <a:ext cx="457200" cy="457200"/>
          </a:xfrm>
          <a:prstGeom prst="ellipse">
            <a:avLst/>
          </a:prstGeom>
          <a:solidFill>
            <a:srgbClr val="1E3A8A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2697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463040" y="2606040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Storage Problem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463040" y="2944368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Stuff goes bad, dies, or requires maintenance. Try saving chickens for college!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3566160"/>
            <a:ext cx="8229600" cy="9144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" y="3566160"/>
            <a:ext cx="91440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Shape 16"/>
          <p:cNvSpPr/>
          <p:nvPr/>
        </p:nvSpPr>
        <p:spPr>
          <a:xfrm>
            <a:off x="822960" y="3794760"/>
            <a:ext cx="457200" cy="457200"/>
          </a:xfrm>
          <a:prstGeom prst="ellipse">
            <a:avLst/>
          </a:prstGeom>
          <a:solidFill>
            <a:srgbClr val="1E3A8A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3794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463040" y="3703320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Value Problem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463040" y="4041648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much is anything worth? Every trade requires negotiation from scratch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Problem #1: The Double Coincidence</a:t>
            </a:r>
            <a:endParaRPr lang="en-US" sz="28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114" y="1507415"/>
            <a:ext cx="548640" cy="54864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1463040" y="1097280"/>
            <a:ext cx="6949440" cy="137160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5" name="Text 2"/>
          <p:cNvSpPr/>
          <p:nvPr/>
        </p:nvSpPr>
        <p:spPr>
          <a:xfrm>
            <a:off x="1645920" y="1234440"/>
            <a:ext cx="6583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not enough to find someone with cups. You need to find someone with cups who ALSO wants lemonade at the exact same moment.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731520" y="2743200"/>
            <a:ext cx="7680960" cy="18288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7" name="Text 4"/>
          <p:cNvSpPr/>
          <p:nvPr/>
        </p:nvSpPr>
        <p:spPr>
          <a:xfrm>
            <a:off x="1188720" y="2926080"/>
            <a:ext cx="67665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a small village of 50 people: 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Maybe you get lucky sometimes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a city of 100,000 people: 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You'd spend all day hunting for trades and never actually make lemonade!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3A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Problem #2: Stuff Goes Bad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🐔 🐔 🐔 🐔 🐔 🐔 🐔 🐔 🐔 🐔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say you have a great lemonade day and trade for 10 chickens.</a:t>
            </a:r>
            <a:endParaRPr lang="en-US" sz="18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286000"/>
            <a:ext cx="320040" cy="320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2304288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 10 chickens daily</a:t>
            </a:r>
            <a:endParaRPr lang="en-US" sz="16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697480"/>
            <a:ext cx="320040" cy="32004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828800" y="2715768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 up after 10 chickens</a:t>
            </a:r>
            <a:endParaRPr lang="en-US" sz="16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108960"/>
            <a:ext cx="320040" cy="32004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828800" y="3127248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House 10 chickens somewhere</a:t>
            </a:r>
            <a:endParaRPr lang="en-US" sz="16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520440"/>
            <a:ext cx="320040" cy="32004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828800" y="3538728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 with 10 chickens squawking at 5 AM</a:t>
            </a:r>
            <a:endParaRPr lang="en-US" sz="160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931920"/>
            <a:ext cx="320040" cy="320040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828800" y="3950208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Eventually they'll die anyway</a:t>
            </a:r>
            <a:endParaRPr lang="en-US" sz="1600" dirty="0"/>
          </a:p>
        </p:txBody>
      </p:sp>
      <p:sp>
        <p:nvSpPr>
          <p:cNvPr id="15" name="Shape 8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Text 9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 can't save chickens for college!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3A8A"/>
                </a:solidFill>
                <a:latin typeface="Arial Black"/>
                <a:ea typeface="Arial Black" pitchFamily="34" charset="-122"/>
                <a:cs typeface="Arial Black" pitchFamily="34" charset="-120"/>
              </a:rPr>
              <a:t>Problem #3: How Much Is Anything Worth?</a:t>
            </a:r>
            <a:endParaRPr lang="en-US" sz="2400">
              <a:latin typeface="Arial Black"/>
              <a:ea typeface="Calibri"/>
              <a:cs typeface="Calibri"/>
            </a:endParaRPr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914400"/>
            <a:ext cx="548640" cy="54864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914400" y="1737360"/>
            <a:ext cx="7315200" cy="457200"/>
          </a:xfrm>
          <a:prstGeom prst="rect">
            <a:avLst/>
          </a:prstGeom>
          <a:solidFill>
            <a:srgbClr val="F0FDF4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97280" y="1806747"/>
            <a:ext cx="6949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many chickens = 1 cup?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914400" y="2331720"/>
            <a:ext cx="7315200" cy="457200"/>
          </a:xfrm>
          <a:prstGeom prst="rect">
            <a:avLst/>
          </a:prstGeom>
          <a:solidFill>
            <a:srgbClr val="F0FDF4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097280" y="2407830"/>
            <a:ext cx="6949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many eggs = 1 gallon of lemonade?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solidFill>
            <a:srgbClr val="F0FDF4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097280" y="2995467"/>
            <a:ext cx="6949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lemonade worth more on a hot day?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914400" y="3520440"/>
            <a:ext cx="7315200" cy="457200"/>
          </a:xfrm>
          <a:prstGeom prst="rect">
            <a:avLst/>
          </a:prstGeom>
          <a:solidFill>
            <a:srgbClr val="F0FDF4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097280" y="3589827"/>
            <a:ext cx="6949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Jake's chicken worth more because it lays eggs?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457200" y="4206240"/>
            <a:ext cx="8229600" cy="73152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3" name="Text 10"/>
          <p:cNvSpPr/>
          <p:nvPr/>
        </p:nvSpPr>
        <p:spPr>
          <a:xfrm>
            <a:off x="914400" y="43434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a common way to measure value, every single trade requires negotiation about worth from scratch!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We Need Money?</dc:title>
  <dc:subject>PptxGenJS Presentation</dc:subject>
  <dc:creator>Dad Lessons</dc:creator>
  <cp:lastModifiedBy>Dad Lessons</cp:lastModifiedBy>
  <cp:revision>96</cp:revision>
  <dcterms:created xsi:type="dcterms:W3CDTF">2026-01-29T19:02:02Z</dcterms:created>
  <dcterms:modified xsi:type="dcterms:W3CDTF">2026-01-29T19:27:31Z</dcterms:modified>
</cp:coreProperties>
</file>